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comment1.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2.xml" ContentType="application/vnd.openxmlformats-officedocument.presentationml.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2"/>
  </p:notesMasterIdLst>
  <p:handoutMasterIdLst>
    <p:handoutMasterId r:id="rId6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70" r:id="rId19"/>
    <p:sldId id="273" r:id="rId20"/>
    <p:sldId id="274" r:id="rId21"/>
    <p:sldId id="275" r:id="rId22"/>
    <p:sldId id="276" r:id="rId23"/>
    <p:sldId id="277" r:id="rId24"/>
    <p:sldId id="326" r:id="rId25"/>
    <p:sldId id="278" r:id="rId26"/>
    <p:sldId id="320" r:id="rId27"/>
    <p:sldId id="279" r:id="rId28"/>
    <p:sldId id="310" r:id="rId29"/>
    <p:sldId id="308" r:id="rId30"/>
    <p:sldId id="312" r:id="rId31"/>
    <p:sldId id="321" r:id="rId32"/>
    <p:sldId id="280" r:id="rId33"/>
    <p:sldId id="281" r:id="rId34"/>
    <p:sldId id="282" r:id="rId35"/>
    <p:sldId id="283" r:id="rId36"/>
    <p:sldId id="322" r:id="rId37"/>
    <p:sldId id="311" r:id="rId38"/>
    <p:sldId id="327" r:id="rId39"/>
    <p:sldId id="323" r:id="rId40"/>
    <p:sldId id="314" r:id="rId41"/>
    <p:sldId id="328" r:id="rId42"/>
    <p:sldId id="324" r:id="rId43"/>
    <p:sldId id="329" r:id="rId44"/>
    <p:sldId id="330" r:id="rId45"/>
    <p:sldId id="287" r:id="rId46"/>
    <p:sldId id="288" r:id="rId47"/>
    <p:sldId id="289" r:id="rId48"/>
    <p:sldId id="290" r:id="rId49"/>
    <p:sldId id="291" r:id="rId50"/>
    <p:sldId id="292" r:id="rId51"/>
    <p:sldId id="294" r:id="rId52"/>
    <p:sldId id="295" r:id="rId53"/>
    <p:sldId id="296" r:id="rId54"/>
    <p:sldId id="318" r:id="rId55"/>
    <p:sldId id="319" r:id="rId56"/>
    <p:sldId id="331" r:id="rId57"/>
    <p:sldId id="298" r:id="rId58"/>
    <p:sldId id="304" r:id="rId59"/>
    <p:sldId id="305" r:id="rId60"/>
    <p:sldId id="306" r:id="rId61"/>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Fitzpatrick"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1" autoAdjust="0"/>
    <p:restoredTop sz="87602" autoAdjust="0"/>
  </p:normalViewPr>
  <p:slideViewPr>
    <p:cSldViewPr snapToGrid="0">
      <p:cViewPr varScale="1">
        <p:scale>
          <a:sx n="64" d="100"/>
          <a:sy n="64" d="100"/>
        </p:scale>
        <p:origin x="-1040" y="-1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12656"/>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handoutMaster" Target="handoutMasters/handoutMaster1.xml"/><Relationship Id="rId64" Type="http://schemas.openxmlformats.org/officeDocument/2006/relationships/printerSettings" Target="printerSettings/printerSettings1.bin"/><Relationship Id="rId65" Type="http://schemas.openxmlformats.org/officeDocument/2006/relationships/commentAuthors" Target="commentAuthors.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notesMaster" Target="notesMasters/notes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10-22T14:14:18.510" idx="1">
    <p:pos x="10495" y="704"/>
    <p:text>'node2' to 'web03'?</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5-10-22T14:14:18.510" idx="2">
    <p:pos x="10495" y="704"/>
    <p:text>'node2' to 'web03'?</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13/01/16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13/01/16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search our nodes, we see that all three nodes have been set to the _default environment.  How 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need to create a production.rb file. </a:t>
            </a:r>
            <a:r>
              <a:rPr lang="en-US" baseline="0" dirty="0" smtClean="0"/>
              <a:t>Like in the roles.rb files, we must provide a name and description.</a:t>
            </a:r>
          </a:p>
          <a:p>
            <a:endParaRPr lang="en-US" baseline="0" dirty="0" smtClean="0"/>
          </a:p>
          <a:p>
            <a:r>
              <a:rPr lang="en-US" baseline="0" dirty="0" smtClean="0"/>
              <a:t>Additionally, we need to define cookbook restrictions to lock down specific versions of both the apache and myhaproxy cookbooks.  By adding this information to production.rb, we are telling our nodes to use these specific versions of these specific cookbooks.  </a:t>
            </a:r>
          </a:p>
          <a:p>
            <a:endParaRPr lang="en-US" baseline="0" dirty="0" smtClean="0"/>
          </a:p>
          <a:p>
            <a:r>
              <a:rPr lang="en-US" baseline="0" dirty="0" smtClean="0"/>
              <a:t>Obviously, what this means is that as we work on newer versions of these cookbooks, we won’t break anything in the production environment.</a:t>
            </a:r>
          </a:p>
          <a:p>
            <a:endParaRPr lang="en-US" baseline="0" dirty="0" smtClean="0"/>
          </a:p>
          <a:p>
            <a:r>
              <a:rPr lang="en-US" baseline="0" dirty="0" smtClean="0"/>
              <a:t>Okay, so now that we have captured our </a:t>
            </a:r>
            <a:r>
              <a:rPr lang="uk-UA" baseline="0" dirty="0" smtClean="0"/>
              <a:t>'</a:t>
            </a:r>
            <a:r>
              <a:rPr lang="en-US" baseline="0" dirty="0" smtClean="0"/>
              <a:t>good</a:t>
            </a:r>
            <a:r>
              <a:rPr lang="uk-UA" baseline="0" dirty="0" smtClean="0"/>
              <a:t>'</a:t>
            </a:r>
            <a:r>
              <a:rPr lang="en-US" baseline="0" dirty="0" smtClean="0"/>
              <a:t> environment in this file, let’s save it and upload it.</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production.rb file.  This should be familiar because it 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the knife environment show command, we can see how the production.rb</a:t>
            </a:r>
            <a:r>
              <a:rPr lang="en-US" baseline="0" dirty="0" smtClean="0"/>
              <a:t> file looks.</a:t>
            </a:r>
          </a:p>
          <a:p>
            <a:endParaRPr lang="en-US" baseline="0" dirty="0" smtClean="0"/>
          </a:p>
          <a:p>
            <a:r>
              <a:rPr lang="en-US" baseline="0" dirty="0" smtClean="0"/>
              <a:t>Note the cookbook versions that we set are shown here.</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603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knife</a:t>
            </a:r>
            <a:r>
              <a:rPr lang="en-US" baseline="0" dirty="0" smtClean="0"/>
              <a:t> node show, we can see node1’s attributes. Note that it has indeed been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p>
          <a:p>
            <a:endParaRPr lang="en-US" baseline="0" dirty="0" smtClean="0"/>
          </a:p>
          <a:p>
            <a:r>
              <a:rPr lang="en-US" baseline="0" dirty="0" smtClean="0"/>
              <a:t>Instructor Note: Allow 2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how to create an environment,</a:t>
            </a:r>
            <a:r>
              <a:rPr lang="en-US" baseline="0" dirty="0" smtClean="0"/>
              <a:t> deploy a node to an environment, and update a search query to be more exact.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Let’s name it acceptance.</a:t>
            </a:r>
          </a:p>
          <a:p>
            <a:endParaRPr lang="en-US" baseline="0" dirty="0" smtClean="0"/>
          </a:p>
          <a:p>
            <a:r>
              <a:rPr lang="en-US" baseline="0" dirty="0" smtClean="0"/>
              <a:t>In the Acceptance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Let’s name it acceptance.</a:t>
            </a:r>
          </a:p>
          <a:p>
            <a:endParaRPr lang="en-US" baseline="0" dirty="0" smtClean="0"/>
          </a:p>
          <a:p>
            <a:r>
              <a:rPr lang="en-US" baseline="0" dirty="0" smtClean="0"/>
              <a:t>In the Acceptance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.rb file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this environment</a:t>
            </a:r>
            <a:r>
              <a:rPr lang="en-US" baseline="0" dirty="0" smtClean="0"/>
              <a:t> file was added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3632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a:t>
            </a:r>
            <a:r>
              <a:rPr lang="en-US" baseline="0" dirty="0" smtClean="0"/>
              <a:t> but not least, let’s ask the Chef Server to show us the </a:t>
            </a:r>
            <a:r>
              <a:rPr lang="en-US" dirty="0" smtClean="0"/>
              <a:t>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5926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updated our myhaproxy cookbook</a:t>
            </a:r>
            <a:r>
              <a:rPr lang="en-US" baseline="0" dirty="0" smtClean="0"/>
              <a:t> to dynamically search for and update nodes.  Everything is as it should be.</a:t>
            </a:r>
          </a:p>
          <a:p>
            <a:endParaRPr lang="en-US" baseline="0" dirty="0" smtClean="0"/>
          </a:p>
          <a:p>
            <a:r>
              <a:rPr lang="en-US" baseline="0" dirty="0" smtClean="0"/>
              <a:t>But our system is like a living, breathing thing that must grow and be updated to fit our changing needs.  We need to find a way to update and test new tools, features and settings without impacting our current production system.</a:t>
            </a:r>
            <a:endParaRPr lang="en-US" dirty="0" smtClean="0"/>
          </a:p>
          <a:p>
            <a:endParaRPr lang="en-US" dirty="0" smtClean="0"/>
          </a:p>
          <a:p>
            <a:r>
              <a:rPr lang="en-US" dirty="0" smtClean="0"/>
              <a:t>Of course, we have local testing tools like Test Kitchen to help us verify that our individual cookbooks work before we upload them to the Chef Server.  But, that is not always enough. We may want to build, test, and release new features to our cookbooks but we do not immediately want all of our nodes to immediately use them.</a:t>
            </a:r>
          </a:p>
          <a:p>
            <a:endParaRPr lang="en-US" dirty="0" smtClean="0"/>
          </a:p>
          <a:p>
            <a:r>
              <a:rPr lang="en-US" dirty="0" smtClean="0"/>
              <a:t>For example, what if we had a requirement to update our apache cookbook with a</a:t>
            </a:r>
            <a:r>
              <a:rPr lang="en-US" baseline="0" dirty="0" smtClean="0"/>
              <a:t> new front page for our application?  The release date of our new service with the sign up page does not go live for a week.  So, we want to build, test, and upload that cookbook to the Chef Server without actually applying the cookbook until the release date.  How would we accomplish that?   </a:t>
            </a:r>
          </a:p>
          <a:p>
            <a:endParaRPr lang="en-US" baseline="0" dirty="0" smtClean="0"/>
          </a:p>
          <a:p>
            <a:r>
              <a:rPr lang="en-US" baseline="0" dirty="0" smtClean="0"/>
              <a:t>This is where environments are useful.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050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Bootstrap the</a:t>
            </a:r>
            <a:r>
              <a:rPr lang="en-US" baseline="0" dirty="0" smtClean="0"/>
              <a:t> new</a:t>
            </a:r>
            <a:r>
              <a:rPr lang="en-US" dirty="0" smtClean="0"/>
              <a:t> node and name it node3 – this time we set the </a:t>
            </a:r>
            <a:r>
              <a:rPr lang="en-US" dirty="0" err="1" smtClean="0"/>
              <a:t>runlist</a:t>
            </a:r>
            <a:r>
              <a:rPr lang="en-US" dirty="0" smtClean="0"/>
              <a:t> at boot time.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'node2'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'web02'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1021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Bootstrap the</a:t>
            </a:r>
            <a:r>
              <a:rPr lang="en-US" baseline="0" dirty="0" smtClean="0"/>
              <a:t> new</a:t>
            </a:r>
            <a:r>
              <a:rPr lang="en-US" dirty="0" smtClean="0"/>
              <a:t> node and name it node3 – this time we set the </a:t>
            </a:r>
            <a:r>
              <a:rPr lang="en-US" dirty="0" err="1" smtClean="0"/>
              <a:t>runlist</a:t>
            </a:r>
            <a:r>
              <a:rPr lang="en-US" dirty="0" smtClean="0"/>
              <a:t> at boot time.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'node2'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'web02'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1021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myhaproxy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set our web nodes to specific environments. As</a:t>
            </a:r>
            <a:r>
              <a:rPr lang="en-US" baseline="0" dirty="0" smtClean="0"/>
              <a:t> we manage our nodes, making changes to our cookbooks and recipes, what do you think is going to happen to Node1?  </a:t>
            </a:r>
          </a:p>
          <a:p>
            <a:pPr marL="0" marR="0" indent="0" algn="l" defTabSz="914250"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baseline="0" dirty="0" smtClean="0"/>
              <a:t>What about Node 3?</a:t>
            </a: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dirty="0" smtClean="0"/>
              <a:t>Setting the nodes is not enough. Chef</a:t>
            </a:r>
            <a:r>
              <a:rPr lang="en-US" baseline="0" dirty="0" smtClean="0"/>
              <a:t> does not automatically know to separate the environments. So, we have to tell it how to do that.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6752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myhaproxy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last module, we talked about searching our nodes using Chef.  Do you recall what we used to search for web nodes?</a:t>
            </a:r>
            <a:endParaRPr lang="en-US" dirty="0" smtClean="0"/>
          </a:p>
          <a:p>
            <a:endParaRPr lang="en-US" dirty="0" smtClean="0"/>
          </a:p>
          <a:p>
            <a:r>
              <a:rPr lang="en-US" dirty="0" smtClean="0"/>
              <a:t>Answer:  all_web_nodes = search(“node”,”role:web”)</a:t>
            </a:r>
          </a:p>
          <a:p>
            <a:endParaRPr lang="en-US" dirty="0" smtClean="0"/>
          </a:p>
          <a:p>
            <a:r>
              <a:rPr lang="en-US" dirty="0" smtClean="0"/>
              <a:t>So, considering our search syntax, how can we further refine</a:t>
            </a:r>
            <a:r>
              <a:rPr lang="en-US" baseline="0" dirty="0" smtClean="0"/>
              <a:t> that syntax to search for a specific web node by environment?</a:t>
            </a:r>
          </a:p>
          <a:p>
            <a:endParaRPr lang="en-US" baseline="0" dirty="0" smtClean="0"/>
          </a:p>
          <a:p>
            <a:r>
              <a:rPr lang="en-US" baseline="0" dirty="0" smtClean="0"/>
              <a:t>Let’s take a look.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101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For example, environments can be separated into 'acceptance’ and 'production'.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“Acceptance”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default.rb file in the myhaproxy</a:t>
            </a:r>
            <a:r>
              <a:rPr lang="en-US" baseline="0" dirty="0" smtClean="0"/>
              <a:t> cookbook, we can review the original search syntax.  If 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the Chef Server for all node objects that have the role equal to 'web' and also share</a:t>
            </a:r>
            <a:r>
              <a:rPr lang="en-US" baseline="0" dirty="0" smtClean="0"/>
              <a:t> the same environment as the current node applying this recipe. The nodes currently applying this recipe are the nodes with the role set to proxy.</a:t>
            </a:r>
          </a:p>
          <a:p>
            <a:endParaRPr lang="en-US" baseline="0" dirty="0" smtClean="0"/>
          </a:p>
          <a:p>
            <a:r>
              <a:rPr lang="en-US" baseline="0" dirty="0" smtClean="0"/>
              <a:t>Now 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upload the</a:t>
            </a:r>
            <a:r>
              <a:rPr lang="en-US" baseline="0" dirty="0" smtClean="0"/>
              <a:t> new myhaproxy cookbook to the server, we probably want to update the version number.  What type of change have we made here?</a:t>
            </a:r>
          </a:p>
          <a:p>
            <a:endParaRPr lang="en-US" baseline="0" dirty="0" smtClean="0"/>
          </a:p>
          <a:p>
            <a:r>
              <a:rPr lang="en-US" baseline="0" dirty="0" smtClean="0"/>
              <a:t>Answer:  Patch</a:t>
            </a:r>
          </a:p>
          <a:p>
            <a:endParaRPr lang="en-US" baseline="0" dirty="0" smtClean="0"/>
          </a:p>
          <a:p>
            <a:r>
              <a:rPr lang="en-US" dirty="0" smtClean="0"/>
              <a:t>Because we are</a:t>
            </a:r>
            <a:r>
              <a:rPr lang="en-US" baseline="0" dirty="0" smtClean="0"/>
              <a:t> performing a patch, let’s set the version number to 1.0.1.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5485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berks</a:t>
            </a:r>
            <a:r>
              <a:rPr lang="en-US" baseline="0" dirty="0" smtClean="0"/>
              <a:t> upload.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90486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There are a lot of options for defining the search criteria that we will continue to explore. The most important criteria in this instance is star-colon-star. This means that we want to issue a command to all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if you want to execute a "sudo chef-client" run for all of your</a:t>
            </a:r>
            <a:r>
              <a:rPr lang="en-US" baseline="0" dirty="0" smtClean="0"/>
              <a:t> </a:t>
            </a:r>
            <a:r>
              <a:rPr lang="en-US" dirty="0" smtClean="0"/>
              <a:t>nodes,  you should write out this</a:t>
            </a:r>
            <a:r>
              <a:rPr lang="en-US" baseline="0" dirty="0" smtClean="0"/>
              <a:t> command.</a:t>
            </a:r>
            <a:r>
              <a:rPr lang="en-US" dirty="0" smtClean="0"/>
              <a:t/>
            </a:r>
            <a:br>
              <a:rPr lang="en-US" dirty="0" smtClean="0"/>
            </a:br>
            <a:endParaRPr lang="en-US" dirty="0" smtClean="0"/>
          </a:p>
          <a:p>
            <a:r>
              <a:rPr lang="en-US" dirty="0" smtClean="0"/>
              <a:t>You would</a:t>
            </a:r>
            <a:r>
              <a:rPr lang="en-US" baseline="0" dirty="0" smtClean="0"/>
              <a:t> </a:t>
            </a:r>
            <a:r>
              <a:rPr lang="en-US" dirty="0" smtClean="0"/>
              <a:t>need to provide the user name to log into the system, the password for that system, and then finally the command to execute.</a:t>
            </a:r>
          </a:p>
          <a:p>
            <a:endParaRPr lang="en-US" dirty="0" smtClean="0"/>
          </a:p>
          <a:p>
            <a:r>
              <a:rPr lang="en-US" dirty="0" smtClean="0"/>
              <a:t>In this way, you could easily ask your nodes to update from your current workstation as long as they all have the same login credentials. For more security,</a:t>
            </a:r>
            <a:r>
              <a:rPr lang="en-US" baseline="0" dirty="0" smtClean="0"/>
              <a:t> you sh</a:t>
            </a:r>
            <a:r>
              <a:rPr lang="en-US" dirty="0" smtClean="0"/>
              <a:t>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'chef-client' to</a:t>
            </a:r>
            <a:r>
              <a:rPr lang="en-US" baseline="0" dirty="0" smtClean="0"/>
              <a:t> bring everything up to date, let’s think about what we’ve done.  </a:t>
            </a:r>
          </a:p>
          <a:p>
            <a:endParaRPr lang="en-US" baseline="0" dirty="0" smtClean="0"/>
          </a:p>
          <a:p>
            <a:r>
              <a:rPr lang="en-US" baseline="0" dirty="0" smtClean="0"/>
              <a:t>First, in the production environment, we restricted our cookbooks to a specific version.</a:t>
            </a:r>
          </a:p>
          <a:p>
            <a:endParaRPr lang="en-US" baseline="0" dirty="0" smtClean="0"/>
          </a:p>
          <a:p>
            <a:r>
              <a:rPr lang="en-US" baseline="0" dirty="0" smtClean="0"/>
              <a:t>Second, we created an acceptance environment with no cookbook restrictions.</a:t>
            </a:r>
          </a:p>
          <a:p>
            <a:endParaRPr lang="en-US" baseline="0" dirty="0" smtClean="0"/>
          </a:p>
          <a:p>
            <a:r>
              <a:rPr lang="en-US" baseline="0" dirty="0" smtClean="0"/>
              <a:t>Third, we set specific nodes to each of these environments.</a:t>
            </a:r>
          </a:p>
          <a:p>
            <a:endParaRPr lang="en-US" baseline="0" dirty="0" smtClean="0"/>
          </a:p>
          <a:p>
            <a:r>
              <a:rPr lang="en-US" baseline="0" dirty="0" smtClean="0"/>
              <a:t>Fourth, we updated the myhaproxy default.rb to include environment search criteria.</a:t>
            </a:r>
          </a:p>
          <a:p>
            <a:endParaRPr lang="en-US" baseline="0" dirty="0" smtClean="0"/>
          </a:p>
          <a:p>
            <a:r>
              <a:rPr lang="en-US" baseline="0" dirty="0" smtClean="0"/>
              <a:t>And lastly, we changed the version number in the myhaproxy 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to create a Production environment. This is</a:t>
            </a:r>
            <a:r>
              <a:rPr lang="en-US" baseline="0" dirty="0" smtClean="0"/>
              <a:t> where we lock down our infrastructure and policies to a specific version of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we still</a:t>
            </a:r>
            <a:r>
              <a:rPr lang="en-US" baseline="0" dirty="0" smtClean="0"/>
              <a:t> are communicating with the Chef server, let’s ask Chef for help regarding available environment commands.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So change into chef-repo and then run '</a:t>
            </a:r>
            <a:r>
              <a:rPr lang="en-US" dirty="0" smtClean="0"/>
              <a:t>knife environment --help'.</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483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Remember, we use 'list' to view existing environments.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As previously stated, we see the _default environment has already been created.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38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this environment</a:t>
            </a:r>
            <a:r>
              <a:rPr lang="en-US" baseline="0" dirty="0" smtClean="0"/>
              <a:t> looks.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502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05729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020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3065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0898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4" r:id="rId15"/>
    <p:sldLayoutId id="2147483805" r:id="rId16"/>
    <p:sldLayoutId id="2147483806" r:id="rId17"/>
    <p:sldLayoutId id="2147483807" r:id="rId18"/>
    <p:sldLayoutId id="2147483808" r:id="rId19"/>
    <p:sldLayoutId id="2147483809"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comments" Target="../comments/commen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comments" Target="../comments/commen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0.xml"/><Relationship Id="rId2" Type="http://schemas.openxmlformats.org/officeDocument/2006/relationships/image" Target="../media/image17.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0.xml"/><Relationship Id="rId2" Type="http://schemas.openxmlformats.org/officeDocument/2006/relationships/image" Target="../media/image17.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20.xml"/><Relationship Id="rId2" Type="http://schemas.openxmlformats.org/officeDocument/2006/relationships/image" Target="../media/image2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Environments</a:t>
            </a:r>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a:t>
            </a:r>
            <a:r>
              <a:rPr lang="en-US" sz="1600" dirty="0">
                <a:solidFill>
                  <a:srgbClr val="7D868C"/>
                </a:solidFill>
              </a:rPr>
              <a:t>Chef Software Inc.</a:t>
            </a:r>
          </a:p>
        </p:txBody>
      </p:sp>
    </p:spTree>
    <p:extLst>
      <p:ext uri="{BB962C8B-B14F-4D97-AF65-F5344CB8AC3E}">
        <p14:creationId xmlns:p14="http://schemas.microsoft.com/office/powerpoint/2010/main" val="20691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   node1</a:t>
            </a:r>
          </a:p>
          <a:p>
            <a:r>
              <a:rPr lang="en-US" dirty="0"/>
              <a:t>Environment: _default</a:t>
            </a:r>
          </a:p>
          <a:p>
            <a:r>
              <a:rPr lang="en-US" dirty="0"/>
              <a:t>FQDN:        ip-172-31-29-218.ec2.internal</a:t>
            </a:r>
          </a:p>
          <a:p>
            <a:r>
              <a:rPr lang="en-US" dirty="0"/>
              <a:t>IP:          54.88.185.159</a:t>
            </a:r>
          </a:p>
          <a:p>
            <a:r>
              <a:rPr lang="en-US" dirty="0"/>
              <a:t>Run List:    role[web]</a:t>
            </a:r>
          </a:p>
          <a:p>
            <a:r>
              <a:rPr lang="en-US" dirty="0"/>
              <a:t>Roles:       web</a:t>
            </a:r>
          </a:p>
          <a:p>
            <a:r>
              <a:rPr lang="en-US" dirty="0"/>
              <a:t>Recipes:     apache::default, my-chef-client::default, apache::server, chef-client::default, chef-client::service, chef-client::</a:t>
            </a:r>
            <a:r>
              <a:rPr lang="en-US" dirty="0" err="1"/>
              <a:t>init_service</a:t>
            </a:r>
            <a:endParaRPr lang="en-US" dirty="0"/>
          </a:p>
          <a:p>
            <a:r>
              <a:rPr lang="en-US" dirty="0"/>
              <a:t>Platform:    centos 6.7</a:t>
            </a:r>
          </a:p>
          <a:p>
            <a:r>
              <a:rPr lang="en-US" dirty="0"/>
              <a:t>Tags:</a:t>
            </a:r>
            <a:endParaRPr lang="en-US" dirty="0" smtClean="0"/>
          </a:p>
        </p:txBody>
      </p:sp>
      <p:sp>
        <p:nvSpPr>
          <p:cNvPr id="3" name="Title 2"/>
          <p:cNvSpPr>
            <a:spLocks noGrp="1"/>
          </p:cNvSpPr>
          <p:nvPr>
            <p:ph type="title"/>
          </p:nvPr>
        </p:nvSpPr>
        <p:spPr/>
        <p:txBody>
          <a:bodyPr/>
          <a:lstStyle/>
          <a:p>
            <a:r>
              <a:rPr lang="en-US" dirty="0" smtClean="0"/>
              <a:t>GE: Searching All of Our Nodes</a:t>
            </a:r>
            <a:endParaRPr lang="en-US" dirty="0"/>
          </a:p>
        </p:txBody>
      </p:sp>
      <p:sp>
        <p:nvSpPr>
          <p:cNvPr id="4" name="Text Placeholder 3"/>
          <p:cNvSpPr>
            <a:spLocks noGrp="1"/>
          </p:cNvSpPr>
          <p:nvPr>
            <p:ph type="body" sz="quarter" idx="11"/>
          </p:nvPr>
        </p:nvSpPr>
        <p:spPr/>
        <p:txBody>
          <a:bodyPr/>
          <a:lstStyle/>
          <a:p>
            <a:r>
              <a:rPr lang="en-US" dirty="0" smtClean="0"/>
              <a:t>$ knife 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962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GE: Create an </a:t>
            </a:r>
            <a:r>
              <a:rPr lang="en-US" dirty="0" smtClean="0">
                <a:latin typeface="+mn-lt"/>
              </a:rPr>
              <a:t>environments </a:t>
            </a:r>
            <a:r>
              <a:rPr lang="en-US" dirty="0" smtClean="0"/>
              <a:t>Directory</a:t>
            </a:r>
            <a:endParaRPr lang="en-US" dirty="0"/>
          </a:p>
        </p:txBody>
      </p:sp>
      <p:sp>
        <p:nvSpPr>
          <p:cNvPr id="4" name="Text Placeholder 3"/>
          <p:cNvSpPr>
            <a:spLocks noGrp="1"/>
          </p:cNvSpPr>
          <p:nvPr>
            <p:ph type="body" sz="quarter" idx="11"/>
          </p:nvPr>
        </p:nvSpPr>
        <p:spPr/>
        <p:txBody>
          <a:bodyPr/>
          <a:lstStyle/>
          <a:p>
            <a:r>
              <a:rPr lang="en-US" dirty="0" smtClean="0"/>
              <a:t>$ mkdir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888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production.rb</a:t>
            </a:r>
            <a:endParaRPr lang="en-US" dirty="0"/>
          </a:p>
        </p:txBody>
      </p:sp>
      <p:sp>
        <p:nvSpPr>
          <p:cNvPr id="3" name="Content Placeholder 2"/>
          <p:cNvSpPr>
            <a:spLocks noGrp="1"/>
          </p:cNvSpPr>
          <p:nvPr>
            <p:ph sz="quarter" idx="10"/>
          </p:nvPr>
        </p:nvSpPr>
        <p:spPr/>
        <p:txBody>
          <a:bodyPr>
            <a:normAutofit/>
          </a:bodyPr>
          <a:lstStyle/>
          <a:p>
            <a:r>
              <a:rPr lang="en-US" sz="3600" dirty="0"/>
              <a:t>name </a:t>
            </a:r>
            <a:r>
              <a:rPr lang="uk-UA" sz="3600" dirty="0" smtClean="0"/>
              <a:t>'</a:t>
            </a:r>
            <a:r>
              <a:rPr lang="en-US" sz="3600" dirty="0" smtClean="0"/>
              <a:t>production</a:t>
            </a:r>
            <a:r>
              <a:rPr lang="uk-UA" sz="3600" dirty="0" smtClean="0"/>
              <a:t>'</a:t>
            </a:r>
            <a:endParaRPr lang="en-US" sz="3600" dirty="0"/>
          </a:p>
          <a:p>
            <a:r>
              <a:rPr lang="en-US" sz="3600" dirty="0"/>
              <a:t>description </a:t>
            </a:r>
            <a:r>
              <a:rPr lang="uk-UA" sz="3600" dirty="0" smtClean="0"/>
              <a:t>'</a:t>
            </a:r>
            <a:r>
              <a:rPr lang="en-US" sz="3600" dirty="0" smtClean="0"/>
              <a:t>Where </a:t>
            </a:r>
            <a:r>
              <a:rPr lang="en-US" sz="3600" dirty="0"/>
              <a:t>we run production </a:t>
            </a:r>
            <a:r>
              <a:rPr lang="en-US" sz="3600" dirty="0" smtClean="0"/>
              <a:t>code</a:t>
            </a:r>
            <a:r>
              <a:rPr lang="uk-UA" sz="3600" dirty="0" smtClean="0"/>
              <a:t>'</a:t>
            </a:r>
            <a:endParaRPr lang="en-US" sz="3600" dirty="0"/>
          </a:p>
          <a:p>
            <a:endParaRPr lang="en-US" sz="3600" dirty="0"/>
          </a:p>
          <a:p>
            <a:r>
              <a:rPr lang="en-US" sz="3600" dirty="0"/>
              <a:t>cookbook </a:t>
            </a:r>
            <a:r>
              <a:rPr lang="uk-UA" sz="3600" dirty="0" smtClean="0"/>
              <a:t>'</a:t>
            </a:r>
            <a:r>
              <a:rPr lang="en-US" sz="3600" dirty="0" smtClean="0"/>
              <a:t>apache</a:t>
            </a:r>
            <a:r>
              <a:rPr lang="uk-UA" sz="3600" dirty="0" smtClean="0"/>
              <a:t>'</a:t>
            </a:r>
            <a:r>
              <a:rPr lang="en-US" sz="3600" dirty="0" smtClean="0"/>
              <a:t>, </a:t>
            </a:r>
            <a:r>
              <a:rPr lang="uk-UA" sz="3600" dirty="0" smtClean="0"/>
              <a:t>'</a:t>
            </a:r>
            <a:r>
              <a:rPr lang="en-US" sz="3600" dirty="0" smtClean="0"/>
              <a:t>= 0.3.0</a:t>
            </a:r>
            <a:r>
              <a:rPr lang="uk-UA" sz="3600" dirty="0" smtClean="0"/>
              <a:t>'</a:t>
            </a:r>
            <a:endParaRPr lang="en-US" sz="3600" dirty="0" smtClean="0"/>
          </a:p>
          <a:p>
            <a:r>
              <a:rPr lang="en-US" sz="3200" dirty="0" err="1" smtClean="0"/>
              <a:t>override_attributes</a:t>
            </a:r>
            <a:r>
              <a:rPr lang="en-US" sz="3200" dirty="0"/>
              <a:t>({</a:t>
            </a:r>
          </a:p>
          <a:p>
            <a:r>
              <a:rPr lang="de-DE" sz="3200" dirty="0"/>
              <a:t>  "</a:t>
            </a:r>
            <a:r>
              <a:rPr lang="de-DE" sz="3200" dirty="0" err="1"/>
              <a:t>apache</a:t>
            </a:r>
            <a:r>
              <a:rPr lang="de-DE" sz="3200" dirty="0"/>
              <a:t>" =&gt; {</a:t>
            </a:r>
            <a:endParaRPr lang="tr-TR" sz="3200" dirty="0"/>
          </a:p>
          <a:p>
            <a:r>
              <a:rPr lang="tr-TR" sz="3200" dirty="0"/>
              <a:t>        "port" =&gt; 8181</a:t>
            </a:r>
          </a:p>
          <a:p>
            <a:r>
              <a:rPr lang="tr-TR" sz="3200" dirty="0"/>
              <a:t>      }</a:t>
            </a:r>
          </a:p>
          <a:p>
            <a:r>
              <a:rPr lang="tr-TR" sz="3200" dirty="0"/>
              <a:t>})</a:t>
            </a:r>
            <a:endParaRPr lang="en-US" sz="3200" dirty="0"/>
          </a:p>
          <a:p>
            <a:endParaRPr lang="en-US" sz="3600" dirty="0" smtClean="0"/>
          </a:p>
          <a:p>
            <a:endParaRPr lang="en-US" sz="36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
        <p:nvSpPr>
          <p:cNvPr id="7" name="Text Placeholder 6"/>
          <p:cNvSpPr>
            <a:spLocks noGrp="1"/>
          </p:cNvSpPr>
          <p:nvPr>
            <p:ph type="body" sz="quarter" idx="13"/>
          </p:nvPr>
        </p:nvSpPr>
        <p:spPr>
          <a:xfrm>
            <a:off x="1135042" y="4131568"/>
            <a:ext cx="14404273" cy="3565056"/>
          </a:xfrm>
        </p:spPr>
        <p:txBody>
          <a:bodyPr/>
          <a:lstStyle/>
          <a:p>
            <a:endParaRPr lang="en-US" dirty="0"/>
          </a:p>
        </p:txBody>
      </p:sp>
    </p:spTree>
    <p:extLst>
      <p:ext uri="{BB962C8B-B14F-4D97-AF65-F5344CB8AC3E}">
        <p14:creationId xmlns:p14="http://schemas.microsoft.com/office/powerpoint/2010/main" val="415955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597794"/>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a:t>GE: </a:t>
            </a:r>
            <a:r>
              <a:rPr lang="en-US" dirty="0" smtClean="0"/>
              <a:t>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20540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err="1"/>
              <a:t>chef_type</a:t>
            </a:r>
            <a:r>
              <a:rPr lang="en-US" dirty="0"/>
              <a:t>:           environment</a:t>
            </a:r>
          </a:p>
          <a:p>
            <a:r>
              <a:rPr lang="en-US" dirty="0" err="1"/>
              <a:t>cookbook_versions</a:t>
            </a:r>
            <a:r>
              <a:rPr lang="en-US" dirty="0"/>
              <a:t>:</a:t>
            </a:r>
          </a:p>
          <a:p>
            <a:r>
              <a:rPr lang="en-US" dirty="0"/>
              <a:t>  apache: = 0.3.0</a:t>
            </a:r>
          </a:p>
          <a:p>
            <a:r>
              <a:rPr lang="en-US" dirty="0" err="1"/>
              <a:t>default_attributes</a:t>
            </a:r>
            <a:r>
              <a:rPr lang="en-US" dirty="0"/>
              <a:t>:</a:t>
            </a:r>
          </a:p>
          <a:p>
            <a:r>
              <a:rPr lang="en-US" dirty="0"/>
              <a:t>description:         Where we run production code</a:t>
            </a:r>
          </a:p>
          <a:p>
            <a:r>
              <a:rPr lang="en-US" dirty="0" err="1"/>
              <a:t>json_class</a:t>
            </a:r>
            <a:r>
              <a:rPr lang="en-US" dirty="0"/>
              <a:t>:          Chef::Environment</a:t>
            </a:r>
          </a:p>
          <a:p>
            <a:r>
              <a:rPr lang="en-US" dirty="0"/>
              <a:t>name:                production</a:t>
            </a:r>
          </a:p>
          <a:p>
            <a:r>
              <a:rPr lang="en-US" dirty="0" err="1"/>
              <a:t>override_attributes</a:t>
            </a:r>
            <a:r>
              <a:rPr lang="en-US" dirty="0"/>
              <a:t>:</a:t>
            </a:r>
          </a:p>
          <a:p>
            <a:r>
              <a:rPr lang="en-US" dirty="0"/>
              <a:t>  apache:</a:t>
            </a:r>
          </a:p>
          <a:p>
            <a:r>
              <a:rPr lang="en-US" dirty="0"/>
              <a:t>    port: 8181</a:t>
            </a:r>
          </a:p>
        </p:txBody>
      </p:sp>
      <p:sp>
        <p:nvSpPr>
          <p:cNvPr id="7" name="Title 6"/>
          <p:cNvSpPr>
            <a:spLocks noGrp="1"/>
          </p:cNvSpPr>
          <p:nvPr>
            <p:ph type="title"/>
          </p:nvPr>
        </p:nvSpPr>
        <p:spPr/>
        <p:txBody>
          <a:bodyPr/>
          <a:lstStyle/>
          <a:p>
            <a:r>
              <a:rPr lang="en-US" dirty="0"/>
              <a:t>GE: View the </a:t>
            </a:r>
            <a:r>
              <a:rPr lang="en-US" dirty="0" smtClean="0"/>
              <a:t>Production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
        <p:nvSpPr>
          <p:cNvPr id="8" name="Rectangle 7"/>
          <p:cNvSpPr/>
          <p:nvPr/>
        </p:nvSpPr>
        <p:spPr bwMode="auto">
          <a:xfrm>
            <a:off x="1099211" y="3257194"/>
            <a:ext cx="14431939" cy="5703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9" name="Rectangle 8"/>
          <p:cNvSpPr/>
          <p:nvPr/>
        </p:nvSpPr>
        <p:spPr bwMode="auto">
          <a:xfrm>
            <a:off x="1126392" y="5573747"/>
            <a:ext cx="14431939" cy="14552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1794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750301"/>
          </a:xfrm>
        </p:spPr>
        <p:txBody>
          <a:bodyPr/>
          <a:lstStyle/>
          <a:p>
            <a:r>
              <a:rPr lang="en-US" dirty="0"/>
              <a:t>node1:</a:t>
            </a:r>
          </a:p>
          <a:p>
            <a:r>
              <a:rPr lang="en-US" dirty="0"/>
              <a:t> </a:t>
            </a:r>
            <a:r>
              <a:rPr lang="en-US" dirty="0" err="1"/>
              <a:t>chef_environment</a:t>
            </a:r>
            <a:r>
              <a:rPr lang="en-US" dirty="0"/>
              <a:t>: production</a:t>
            </a:r>
          </a:p>
        </p:txBody>
      </p:sp>
      <p:sp>
        <p:nvSpPr>
          <p:cNvPr id="3" name="Title 2"/>
          <p:cNvSpPr>
            <a:spLocks noGrp="1"/>
          </p:cNvSpPr>
          <p:nvPr>
            <p:ph type="title"/>
          </p:nvPr>
        </p:nvSpPr>
        <p:spPr/>
        <p:txBody>
          <a:bodyPr/>
          <a:lstStyle/>
          <a:p>
            <a:r>
              <a:rPr lang="en-US" dirty="0"/>
              <a:t>GE: </a:t>
            </a:r>
            <a:r>
              <a:rPr lang="en-US" dirty="0" smtClean="0"/>
              <a:t>Using 'knife environment node set'</a:t>
            </a:r>
            <a:endParaRPr lang="en-US" dirty="0"/>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9859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067657"/>
          </a:xfrm>
        </p:spPr>
        <p:txBody>
          <a:bodyPr/>
          <a:lstStyle/>
          <a:p>
            <a:r>
              <a:rPr lang="en-US" dirty="0"/>
              <a:t>Node Name</a:t>
            </a:r>
            <a:r>
              <a:rPr lang="en-US" dirty="0" smtClean="0"/>
              <a:t>:   </a:t>
            </a:r>
            <a:r>
              <a:rPr lang="en-US" dirty="0"/>
              <a:t>node1</a:t>
            </a:r>
          </a:p>
          <a:p>
            <a:r>
              <a:rPr lang="en-US" dirty="0"/>
              <a:t>Environment: production</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a:t>Tags:</a:t>
            </a:r>
          </a:p>
        </p:txBody>
      </p:sp>
      <p:sp>
        <p:nvSpPr>
          <p:cNvPr id="3" name="Title 2"/>
          <p:cNvSpPr>
            <a:spLocks noGrp="1"/>
          </p:cNvSpPr>
          <p:nvPr>
            <p:ph type="title"/>
          </p:nvPr>
        </p:nvSpPr>
        <p:spPr/>
        <p:txBody>
          <a:bodyPr/>
          <a:lstStyle/>
          <a:p>
            <a:r>
              <a:rPr lang="en-US" dirty="0"/>
              <a:t>GE: Viewing </a:t>
            </a:r>
            <a:r>
              <a:rPr lang="en-US" dirty="0" smtClean="0"/>
              <a:t>node1's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8161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a:t>
            </a:r>
            <a:r>
              <a:rPr lang="en-US" dirty="0"/>
              <a:t>node2 &amp; </a:t>
            </a:r>
            <a:r>
              <a:rPr lang="en-US" dirty="0" smtClean="0"/>
              <a:t>node3's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31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1865269"/>
          </a:xfrm>
        </p:spPr>
        <p:txBody>
          <a:bodyPr/>
          <a:lstStyle/>
          <a:p>
            <a:r>
              <a:rPr lang="en-US" dirty="0" smtClean="0"/>
              <a:t>node2:</a:t>
            </a:r>
          </a:p>
          <a:p>
            <a:r>
              <a:rPr lang="en-US" dirty="0" smtClean="0"/>
              <a:t>  </a:t>
            </a:r>
            <a:r>
              <a:rPr lang="en-US" dirty="0" err="1" smtClean="0"/>
              <a:t>chef_environment</a:t>
            </a:r>
            <a:r>
              <a:rPr lang="en-US" dirty="0" smtClean="0"/>
              <a:t>: production</a:t>
            </a:r>
            <a:endParaRPr lang="en-US" dirty="0"/>
          </a:p>
        </p:txBody>
      </p:sp>
      <p:sp>
        <p:nvSpPr>
          <p:cNvPr id="3" name="Title 2"/>
          <p:cNvSpPr>
            <a:spLocks noGrp="1"/>
          </p:cNvSpPr>
          <p:nvPr>
            <p:ph type="title"/>
          </p:nvPr>
        </p:nvSpPr>
        <p:spPr/>
        <p:txBody>
          <a:bodyPr>
            <a:normAutofit fontScale="90000"/>
          </a:bodyPr>
          <a:lstStyle/>
          <a:p>
            <a:r>
              <a:rPr lang="en-US" dirty="0" smtClean="0"/>
              <a:t>Lab: Set node2's Environment to Production</a:t>
            </a:r>
            <a:br>
              <a:rPr lang="en-US" dirty="0" smtClean="0"/>
            </a:br>
            <a:endParaRPr lang="en-US" dirty="0"/>
          </a:p>
        </p:txBody>
      </p:sp>
      <p:sp>
        <p:nvSpPr>
          <p:cNvPr id="4" name="Text Placeholder 3"/>
          <p:cNvSpPr>
            <a:spLocks noGrp="1"/>
          </p:cNvSpPr>
          <p:nvPr>
            <p:ph type="body" sz="quarter" idx="11"/>
          </p:nvPr>
        </p:nvSpPr>
        <p:spPr/>
        <p:txBody>
          <a:bodyPr/>
          <a:lstStyle/>
          <a:p>
            <a:r>
              <a:rPr lang="en-US" smtClean="0"/>
              <a:t>$ knife node environment set node2 production</a:t>
            </a:r>
            <a:endParaRPr lang="en-US" dirty="0"/>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12" name="Content Placeholder 1"/>
          <p:cNvSpPr txBox="1">
            <a:spLocks/>
          </p:cNvSpPr>
          <p:nvPr/>
        </p:nvSpPr>
        <p:spPr bwMode="white">
          <a:xfrm>
            <a:off x="1121104" y="5520270"/>
            <a:ext cx="14423693" cy="1865269"/>
          </a:xfrm>
          <a:prstGeom prst="rect">
            <a:avLst/>
          </a:prstGeom>
          <a:solidFill>
            <a:schemeClr val="tx2"/>
          </a:solidFill>
          <a:ln w="12700">
            <a:solidFill>
              <a:schemeClr val="tx2"/>
            </a:solidFill>
            <a:prstDash val="dash"/>
          </a:ln>
        </p:spPr>
        <p:txBody>
          <a:bodyPr vert="horz" wrap="square" lIns="91440" tIns="45720" rIns="91440" bIns="45720" rtlCol="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kern="1200" baseline="0">
                <a:solidFill>
                  <a:srgbClr val="FFFFFF"/>
                </a:solidFill>
                <a:latin typeface="Courier New" panose="02070309020205020404" pitchFamily="49" charset="0"/>
                <a:ea typeface="+mn-ea"/>
                <a:cs typeface="Courier New" panose="02070309020205020404" pitchFamily="49" charset="0"/>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t>node3:</a:t>
            </a:r>
          </a:p>
          <a:p>
            <a:r>
              <a:rPr lang="en-US" dirty="0" smtClean="0"/>
              <a:t>  </a:t>
            </a:r>
            <a:r>
              <a:rPr lang="en-US" dirty="0" err="1" smtClean="0"/>
              <a:t>chef_environment</a:t>
            </a:r>
            <a:r>
              <a:rPr lang="en-US" dirty="0" smtClean="0"/>
              <a:t>: production</a:t>
            </a:r>
            <a:endParaRPr lang="en-US" dirty="0"/>
          </a:p>
        </p:txBody>
      </p:sp>
      <p:sp>
        <p:nvSpPr>
          <p:cNvPr id="13" name="Text Placeholder 3"/>
          <p:cNvSpPr txBox="1">
            <a:spLocks/>
          </p:cNvSpPr>
          <p:nvPr/>
        </p:nvSpPr>
        <p:spPr bwMode="white">
          <a:xfrm>
            <a:off x="1121104" y="4541457"/>
            <a:ext cx="14422528" cy="729785"/>
          </a:xfrm>
          <a:prstGeom prst="rect">
            <a:avLst/>
          </a:prstGeom>
          <a:solidFill>
            <a:schemeClr val="tx2">
              <a:lumMod val="95000"/>
              <a:lumOff val="5000"/>
            </a:schemeClr>
          </a:solidFill>
        </p:spPr>
        <p:txBody>
          <a:bodyPr vert="horz" wrap="square" lIns="91440" tIns="0" rIns="0" bIns="0" rtlCol="0" anchor="ctr" anchorCtr="0">
            <a:noAutofit/>
          </a:bodyPr>
          <a:lstStyle>
            <a:lvl1pPr marL="0" indent="0" algn="l" defTabSz="1219120" rtl="0" eaLnBrk="1" latinLnBrk="0" hangingPunct="1">
              <a:lnSpc>
                <a:spcPct val="100000"/>
              </a:lnSpc>
              <a:spcBef>
                <a:spcPts val="800"/>
              </a:spcBef>
              <a:buSzPct val="90000"/>
              <a:buFont typeface="Arial" pitchFamily="34" charset="0"/>
              <a:buNone/>
              <a:defRPr sz="3733" kern="1200" baseline="0">
                <a:solidFill>
                  <a:schemeClr val="bg1"/>
                </a:solidFill>
                <a:latin typeface="Courier New" panose="02070309020205020404" pitchFamily="49" charset="0"/>
                <a:ea typeface="+mn-ea"/>
                <a:cs typeface="Courier New" panose="02070309020205020404" pitchFamily="49" charset="0"/>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t>$ knife node environment set node3 production</a:t>
            </a:r>
            <a:endParaRPr lang="en-US" dirty="0"/>
          </a:p>
        </p:txBody>
      </p:sp>
    </p:spTree>
    <p:extLst>
      <p:ext uri="{BB962C8B-B14F-4D97-AF65-F5344CB8AC3E}">
        <p14:creationId xmlns:p14="http://schemas.microsoft.com/office/powerpoint/2010/main" val="33708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Node Name:   node1</a:t>
            </a:r>
          </a:p>
          <a:p>
            <a:r>
              <a:rPr lang="en-US" sz="2000" dirty="0"/>
              <a:t>Environment: production</a:t>
            </a:r>
          </a:p>
          <a:p>
            <a:r>
              <a:rPr lang="en-US" sz="2000" dirty="0"/>
              <a:t>FQDN:        ip-172-31-29-218.ec2.internal</a:t>
            </a:r>
          </a:p>
          <a:p>
            <a:r>
              <a:rPr lang="en-US" sz="2000" dirty="0"/>
              <a:t>IP:          54.88.185.159</a:t>
            </a:r>
          </a:p>
          <a:p>
            <a:r>
              <a:rPr lang="en-US" sz="2000" dirty="0"/>
              <a:t>Run List:    role[web]</a:t>
            </a:r>
          </a:p>
          <a:p>
            <a:r>
              <a:rPr lang="en-US" sz="2000" dirty="0"/>
              <a:t>Roles:       web</a:t>
            </a:r>
          </a:p>
          <a:p>
            <a:r>
              <a:rPr lang="en-US" sz="2000" dirty="0"/>
              <a:t>Recipes:     apache::default, my-chef-client::default, apache::server, chef-client::default, chef-client::service, chef-client::</a:t>
            </a:r>
            <a:r>
              <a:rPr lang="en-US" sz="2000" dirty="0" err="1"/>
              <a:t>init_service</a:t>
            </a:r>
            <a:endParaRPr lang="en-US" sz="2000" dirty="0"/>
          </a:p>
          <a:p>
            <a:r>
              <a:rPr lang="en-US" sz="2000" dirty="0"/>
              <a:t>Platform:    centos 6.7</a:t>
            </a:r>
          </a:p>
          <a:p>
            <a:r>
              <a:rPr lang="en-US" sz="2000" dirty="0"/>
              <a:t>Tags:</a:t>
            </a:r>
          </a:p>
          <a:p>
            <a:endParaRPr lang="en-US" sz="2000" dirty="0"/>
          </a:p>
          <a:p>
            <a:r>
              <a:rPr lang="en-US" sz="2000" dirty="0"/>
              <a:t>Node Name:   </a:t>
            </a:r>
            <a:r>
              <a:rPr lang="en-US" sz="2000" dirty="0" smtClean="0"/>
              <a:t>node2</a:t>
            </a:r>
            <a:endParaRPr lang="en-US" sz="2000" dirty="0"/>
          </a:p>
          <a:p>
            <a:r>
              <a:rPr lang="en-US" sz="2000" dirty="0"/>
              <a:t>Environment: production</a:t>
            </a:r>
          </a:p>
          <a:p>
            <a:r>
              <a:rPr lang="en-US" sz="2000" dirty="0"/>
              <a:t>FQDN:        ip-172-31-29-217.ec2.</a:t>
            </a:r>
            <a:r>
              <a:rPr lang="en-US" sz="2000" dirty="0" smtClean="0"/>
              <a:t>internal</a:t>
            </a:r>
            <a:endParaRPr lang="en-US" sz="2000" dirty="0"/>
          </a:p>
        </p:txBody>
      </p:sp>
      <p:sp>
        <p:nvSpPr>
          <p:cNvPr id="3" name="Title 2"/>
          <p:cNvSpPr>
            <a:spLocks noGrp="1"/>
          </p:cNvSpPr>
          <p:nvPr>
            <p:ph type="title"/>
          </p:nvPr>
        </p:nvSpPr>
        <p:spPr/>
        <p:txBody>
          <a:bodyPr>
            <a:noAutofit/>
          </a:bodyPr>
          <a:lstStyle/>
          <a:p>
            <a:r>
              <a:rPr lang="en-US" sz="4800" dirty="0"/>
              <a:t>Lab: </a:t>
            </a:r>
            <a:r>
              <a:rPr lang="en-US" sz="4800" dirty="0" smtClean="0"/>
              <a:t>Verify nodes are in Production Environment</a:t>
            </a:r>
            <a:r>
              <a:rPr lang="en-US" sz="4800" dirty="0"/>
              <a:t/>
            </a:r>
            <a:br>
              <a:rPr lang="en-US" sz="4800" dirty="0"/>
            </a:br>
            <a:endParaRPr lang="en-US" sz="4800" dirty="0"/>
          </a:p>
        </p:txBody>
      </p:sp>
      <p:sp>
        <p:nvSpPr>
          <p:cNvPr id="4" name="Text Placeholder 3"/>
          <p:cNvSpPr>
            <a:spLocks noGrp="1"/>
          </p:cNvSpPr>
          <p:nvPr>
            <p:ph type="body" sz="quarter" idx="11"/>
          </p:nvPr>
        </p:nvSpPr>
        <p:spPr/>
        <p:txBody>
          <a:bodyPr/>
          <a:lstStyle/>
          <a:p>
            <a:r>
              <a:rPr lang="en-US" dirty="0" smtClean="0"/>
              <a:t>$ </a:t>
            </a:r>
            <a:r>
              <a:rPr lang="en-US" dirty="0"/>
              <a:t>knife search node "*:*"</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18749" y="2749194"/>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8" name="Rectangle 7"/>
          <p:cNvSpPr/>
          <p:nvPr/>
        </p:nvSpPr>
        <p:spPr bwMode="auto">
          <a:xfrm>
            <a:off x="1134383" y="7063286"/>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16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Create an environment</a:t>
            </a:r>
          </a:p>
          <a:p>
            <a:pPr marL="918610" lvl="1" indent="-609585">
              <a:buFont typeface="Wingdings" panose="05000000000000000000" pitchFamily="2" charset="2"/>
              <a:buChar char="Ø"/>
            </a:pPr>
            <a:r>
              <a:rPr lang="en-US" dirty="0" smtClean="0"/>
              <a:t>Deploy a node to an environment</a:t>
            </a:r>
          </a:p>
          <a:p>
            <a:pPr marL="918610" lvl="1" indent="-609585">
              <a:buFont typeface="Wingdings" panose="05000000000000000000" pitchFamily="2" charset="2"/>
              <a:buChar char="Ø"/>
            </a:pPr>
            <a:r>
              <a:rPr lang="en-US" dirty="0" smtClean="0"/>
              <a:t>Update a search query to be more exact</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470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a:t>ec2-54-88-169-195.compute-1.amazonaws.com Starting Chef Client, version 12.4.4</a:t>
            </a:r>
          </a:p>
          <a:p>
            <a:r>
              <a:rPr lang="en-US" sz="2200" dirty="0"/>
              <a:t>ec2-54-88-185-159.compute-1.amazonaws.com Starting Chef Client, version 12.4.4</a:t>
            </a:r>
          </a:p>
          <a:p>
            <a:r>
              <a:rPr lang="en-US" sz="2200" dirty="0"/>
              <a:t>ec2-54-84-233-7.compute-1.amazonaws.com   Starting Chef Client, version 12.4.4</a:t>
            </a:r>
          </a:p>
          <a:p>
            <a:r>
              <a:rPr lang="en-US" sz="2200" dirty="0"/>
              <a:t>ec2-54-88-169-195.compute-1.amazonaws.com resolving cookbooks for run list: ["</a:t>
            </a:r>
            <a:r>
              <a:rPr lang="en-US" sz="2200" dirty="0" err="1"/>
              <a:t>haproxy</a:t>
            </a:r>
            <a:r>
              <a:rPr lang="en-US" sz="2200" dirty="0"/>
              <a:t>", "my-chef-client"]</a:t>
            </a:r>
          </a:p>
          <a:p>
            <a:r>
              <a:rPr lang="en-US" sz="2200" dirty="0"/>
              <a:t>ec2-54-88-185-159.compute-1.amazonaws.com resolving cookbooks for run list: ["apache", "my-chef-client"]</a:t>
            </a:r>
          </a:p>
          <a:p>
            <a:r>
              <a:rPr lang="en-US" sz="2200" dirty="0"/>
              <a:t>ec2-54-88-169-195.compute-1.amazonaws.com Synchronizing Cookbooks:</a:t>
            </a:r>
          </a:p>
          <a:p>
            <a:r>
              <a:rPr lang="en-US" sz="2200" dirty="0"/>
              <a:t>ec2-54-88-169-195.compute-1.amazonaws.com   - windows</a:t>
            </a:r>
          </a:p>
          <a:p>
            <a:r>
              <a:rPr lang="en-US" sz="2200" dirty="0"/>
              <a:t>ec2-54-88-169-195.compute-1.amazonaws.com   - </a:t>
            </a:r>
            <a:r>
              <a:rPr lang="en-US" sz="2200" dirty="0" err="1"/>
              <a:t>logrotate</a:t>
            </a:r>
            <a:endParaRPr lang="en-US" sz="2200" dirty="0"/>
          </a:p>
          <a:p>
            <a:r>
              <a:rPr lang="en-US" sz="2200" dirty="0"/>
              <a:t>ec2-54-88-169-195.compute-1.amazonaws.com   - chef-</a:t>
            </a:r>
            <a:r>
              <a:rPr lang="en-US" sz="2200" dirty="0" smtClean="0"/>
              <a:t>client</a:t>
            </a:r>
          </a:p>
          <a:p>
            <a:r>
              <a:rPr lang="en-US" sz="2200" dirty="0" smtClean="0"/>
              <a:t>...</a:t>
            </a:r>
            <a:endParaRPr lang="en-US" sz="2200" dirty="0"/>
          </a:p>
        </p:txBody>
      </p:sp>
      <p:sp>
        <p:nvSpPr>
          <p:cNvPr id="3" name="Title 2"/>
          <p:cNvSpPr>
            <a:spLocks noGrp="1"/>
          </p:cNvSpPr>
          <p:nvPr>
            <p:ph type="title"/>
          </p:nvPr>
        </p:nvSpPr>
        <p:spPr/>
        <p:txBody>
          <a:bodyPr/>
          <a:lstStyle/>
          <a:p>
            <a:r>
              <a:rPr lang="en-US" dirty="0" smtClean="0"/>
              <a:t>Lab: Converge All Web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408233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4991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800" dirty="0"/>
              <a:t>Acceptance Environment</a:t>
            </a:r>
          </a:p>
        </p:txBody>
      </p:sp>
      <p:sp>
        <p:nvSpPr>
          <p:cNvPr id="3" name="Subtitle 2"/>
          <p:cNvSpPr>
            <a:spLocks noGrp="1"/>
          </p:cNvSpPr>
          <p:nvPr>
            <p:ph type="subTitle" idx="1"/>
          </p:nvPr>
        </p:nvSpPr>
        <p:spPr/>
        <p:txBody>
          <a:bodyPr/>
          <a:lstStyle/>
          <a:p>
            <a:r>
              <a:rPr lang="en-US" dirty="0" smtClean="0"/>
              <a:t>There is a new mandate requirement for the Public IP, the Public Hostname and the Environment to be displayed on the homepage</a:t>
            </a:r>
          </a:p>
          <a:p>
            <a:endParaRPr lang="en-US" dirty="0"/>
          </a:p>
          <a:p>
            <a:r>
              <a:rPr lang="en-US" dirty="0" smtClean="0"/>
              <a:t>This needs to be tested fully before going into production </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94436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a:t>Bump the Apache cookbook version and update the homepage accordingly</a:t>
            </a:r>
          </a:p>
          <a:p>
            <a:pPr marL="609585" indent="-609585">
              <a:lnSpc>
                <a:spcPct val="120000"/>
              </a:lnSpc>
              <a:buFont typeface="Wingdings" charset="2"/>
              <a:buChar char="q"/>
            </a:pPr>
            <a:r>
              <a:rPr lang="en-US" dirty="0" smtClean="0"/>
              <a:t>Create an environment named "acceptance"</a:t>
            </a:r>
          </a:p>
          <a:p>
            <a:pPr marL="609585" indent="-609585">
              <a:lnSpc>
                <a:spcPct val="120000"/>
              </a:lnSpc>
              <a:buFont typeface="Wingdings" charset="2"/>
              <a:buChar char="q"/>
            </a:pPr>
            <a:r>
              <a:rPr lang="en-US" dirty="0" smtClean="0"/>
              <a:t>Bootstrap a new web node into the acceptance environment using the new apache cookbook</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42225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GE: Bump the cookbook </a:t>
            </a:r>
            <a:r>
              <a:rPr lang="en-US" dirty="0"/>
              <a:t>version </a:t>
            </a:r>
            <a:r>
              <a:rPr lang="en-US" dirty="0" smtClean="0"/>
              <a:t>number</a:t>
            </a:r>
            <a:endParaRPr lang="en-US" dirty="0"/>
          </a:p>
        </p:txBody>
      </p:sp>
      <p:sp>
        <p:nvSpPr>
          <p:cNvPr id="5" name="Content Placeholder 4"/>
          <p:cNvSpPr>
            <a:spLocks noGrp="1"/>
          </p:cNvSpPr>
          <p:nvPr>
            <p:ph sz="quarter" idx="10"/>
          </p:nvPr>
        </p:nvSpPr>
        <p:spPr/>
        <p:txBody>
          <a:bodyPr/>
          <a:lstStyle/>
          <a:p>
            <a:r>
              <a:rPr lang="en-US" dirty="0"/>
              <a:t>name             </a:t>
            </a:r>
            <a:r>
              <a:rPr lang="en-US" dirty="0" smtClean="0">
                <a:solidFill>
                  <a:srgbClr val="000090"/>
                </a:solidFill>
              </a:rPr>
              <a:t>'apache</a:t>
            </a:r>
            <a:r>
              <a:rPr lang="en-US" dirty="0">
                <a:solidFill>
                  <a:srgbClr val="000090"/>
                </a:solidFill>
              </a:rPr>
              <a:t>'</a:t>
            </a:r>
          </a:p>
          <a:p>
            <a:r>
              <a:rPr lang="en-US" dirty="0"/>
              <a:t>maintainer       </a:t>
            </a:r>
            <a:r>
              <a:rPr lang="en-US" dirty="0">
                <a:solidFill>
                  <a:srgbClr val="000090"/>
                </a:solidFill>
              </a:rPr>
              <a:t>'The Authors'</a:t>
            </a:r>
          </a:p>
          <a:p>
            <a:r>
              <a:rPr lang="en-US" dirty="0" err="1"/>
              <a:t>maintainer_email</a:t>
            </a:r>
            <a:r>
              <a:rPr lang="en-US" dirty="0"/>
              <a:t> </a:t>
            </a:r>
            <a:r>
              <a:rPr lang="en-US" dirty="0">
                <a:solidFill>
                  <a:srgbClr val="000090"/>
                </a:solidFill>
              </a:rPr>
              <a:t>'</a:t>
            </a:r>
            <a:r>
              <a:rPr lang="en-US" dirty="0" err="1">
                <a:solidFill>
                  <a:srgbClr val="000090"/>
                </a:solidFill>
              </a:rPr>
              <a:t>you@example.com</a:t>
            </a:r>
            <a:r>
              <a:rPr lang="en-US" dirty="0">
                <a:solidFill>
                  <a:srgbClr val="000090"/>
                </a:solidFill>
              </a:rPr>
              <a:t>'</a:t>
            </a:r>
          </a:p>
          <a:p>
            <a:r>
              <a:rPr lang="en-US" dirty="0"/>
              <a:t>license          </a:t>
            </a:r>
            <a:r>
              <a:rPr lang="en-US" dirty="0">
                <a:solidFill>
                  <a:srgbClr val="000090"/>
                </a:solidFill>
              </a:rPr>
              <a:t>'</a:t>
            </a:r>
            <a:r>
              <a:rPr lang="en-US" dirty="0" err="1">
                <a:solidFill>
                  <a:srgbClr val="000090"/>
                </a:solidFill>
              </a:rPr>
              <a:t>all_rights</a:t>
            </a:r>
            <a:r>
              <a:rPr lang="en-US" dirty="0">
                <a:solidFill>
                  <a:srgbClr val="000090"/>
                </a:solidFill>
              </a:rPr>
              <a:t>'</a:t>
            </a:r>
          </a:p>
          <a:p>
            <a:r>
              <a:rPr lang="en-US" dirty="0"/>
              <a:t>description      </a:t>
            </a:r>
            <a:r>
              <a:rPr lang="en-US" dirty="0">
                <a:solidFill>
                  <a:srgbClr val="000090"/>
                </a:solidFill>
              </a:rPr>
              <a:t>'Installs/Configures </a:t>
            </a:r>
            <a:r>
              <a:rPr lang="en-US" dirty="0" smtClean="0">
                <a:solidFill>
                  <a:srgbClr val="000090"/>
                </a:solidFill>
              </a:rPr>
              <a:t>apache</a:t>
            </a:r>
            <a:r>
              <a:rPr lang="en-US" dirty="0">
                <a:solidFill>
                  <a:srgbClr val="000090"/>
                </a:solidFill>
              </a:rPr>
              <a:t>'</a:t>
            </a:r>
          </a:p>
          <a:p>
            <a:r>
              <a:rPr lang="en-US" dirty="0" err="1"/>
              <a:t>long_description</a:t>
            </a:r>
            <a:r>
              <a:rPr lang="en-US" dirty="0"/>
              <a:t> </a:t>
            </a:r>
            <a:r>
              <a:rPr lang="en-US" dirty="0">
                <a:solidFill>
                  <a:srgbClr val="000090"/>
                </a:solidFill>
              </a:rPr>
              <a:t>'Installs/Configures </a:t>
            </a:r>
            <a:r>
              <a:rPr lang="en-US" dirty="0" smtClean="0">
                <a:solidFill>
                  <a:srgbClr val="000090"/>
                </a:solidFill>
              </a:rPr>
              <a:t>apache</a:t>
            </a:r>
            <a:r>
              <a:rPr lang="en-US" dirty="0">
                <a:solidFill>
                  <a:srgbClr val="000090"/>
                </a:solidFill>
              </a:rPr>
              <a:t>'</a:t>
            </a:r>
          </a:p>
          <a:p>
            <a:r>
              <a:rPr lang="en-US" dirty="0"/>
              <a:t>version          </a:t>
            </a:r>
            <a:r>
              <a:rPr lang="en-US" dirty="0">
                <a:solidFill>
                  <a:srgbClr val="000090"/>
                </a:solidFill>
              </a:rPr>
              <a:t>'</a:t>
            </a:r>
            <a:r>
              <a:rPr lang="en-US" dirty="0" smtClean="0">
                <a:solidFill>
                  <a:srgbClr val="000090"/>
                </a:solidFill>
              </a:rPr>
              <a:t>0.3.1'</a:t>
            </a:r>
            <a:endParaRPr lang="en-US" dirty="0">
              <a:solidFill>
                <a:srgbClr val="000090"/>
              </a:solidFill>
            </a:endParaRPr>
          </a:p>
        </p:txBody>
      </p:sp>
      <p:sp>
        <p:nvSpPr>
          <p:cNvPr id="6" name="Text Placeholder 5"/>
          <p:cNvSpPr>
            <a:spLocks noGrp="1"/>
          </p:cNvSpPr>
          <p:nvPr>
            <p:ph type="body" sz="quarter" idx="11"/>
          </p:nvPr>
        </p:nvSpPr>
        <p:spPr>
          <a:prstGeom prst="rect">
            <a:avLst/>
          </a:prstGeom>
        </p:spPr>
        <p:txBody>
          <a:bodyPr>
            <a:normAutofit fontScale="85000" lnSpcReduction="20000"/>
          </a:bodyPr>
          <a:lstStyle/>
          <a:p>
            <a:r>
              <a:rPr lang="en-US" dirty="0"/>
              <a:t>cookbooks</a:t>
            </a:r>
            <a:r>
              <a:rPr lang="en-US" dirty="0" smtClean="0"/>
              <a:t>/apache/</a:t>
            </a:r>
            <a:r>
              <a:rPr lang="en-US" dirty="0" err="1" smtClean="0"/>
              <a:t>metadata.rb</a:t>
            </a:r>
            <a:endParaRPr lang="en-US" dirty="0"/>
          </a:p>
        </p:txBody>
      </p:sp>
      <p:sp>
        <p:nvSpPr>
          <p:cNvPr id="7" name="TextBox 6"/>
          <p:cNvSpPr txBox="1"/>
          <p:nvPr/>
        </p:nvSpPr>
        <p:spPr>
          <a:xfrm>
            <a:off x="7584851" y="8732896"/>
            <a:ext cx="0" cy="492443"/>
          </a:xfrm>
          <a:prstGeom prst="rect">
            <a:avLst/>
          </a:prstGeom>
          <a:noFill/>
        </p:spPr>
        <p:txBody>
          <a:bodyPr wrap="none" lIns="0" tIns="0" rIns="0" bIns="0" rtlCol="0">
            <a:spAutoFit/>
          </a:bodyPr>
          <a:lstStyle/>
          <a:p>
            <a:endParaRPr lang="en-US" sz="3200" dirty="0" err="1">
              <a:solidFill>
                <a:schemeClr val="accent3">
                  <a:lumMod val="50000"/>
                </a:schemeClr>
              </a:solidFill>
            </a:endParaRPr>
          </a:p>
        </p:txBody>
      </p:sp>
      <p:sp>
        <p:nvSpPr>
          <p:cNvPr id="12" name="Text Placeholder 6"/>
          <p:cNvSpPr>
            <a:spLocks noGrp="1"/>
          </p:cNvSpPr>
          <p:nvPr>
            <p:ph type="body" sz="quarter" idx="13"/>
          </p:nvPr>
        </p:nvSpPr>
        <p:spPr>
          <a:xfrm>
            <a:off x="1135042" y="6179773"/>
            <a:ext cx="14404273" cy="626533"/>
          </a:xfrm>
        </p:spPr>
        <p:txBody>
          <a:bodyPr/>
          <a:lstStyle/>
          <a:p>
            <a:endParaRPr lang="en-US" dirty="0"/>
          </a:p>
        </p:txBody>
      </p:sp>
    </p:spTree>
    <p:extLst>
      <p:ext uri="{BB962C8B-B14F-4D97-AF65-F5344CB8AC3E}">
        <p14:creationId xmlns:p14="http://schemas.microsoft.com/office/powerpoint/2010/main" val="39467610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Lab: </a:t>
            </a:r>
            <a:r>
              <a:rPr lang="en-US" dirty="0" smtClean="0"/>
              <a:t>Update </a:t>
            </a:r>
            <a:r>
              <a:rPr lang="en-US" dirty="0" err="1" smtClean="0"/>
              <a:t>index.html.erb</a:t>
            </a:r>
            <a:endParaRPr lang="en-US" dirty="0"/>
          </a:p>
        </p:txBody>
      </p:sp>
      <p:sp>
        <p:nvSpPr>
          <p:cNvPr id="3" name="Content Placeholder 2"/>
          <p:cNvSpPr>
            <a:spLocks noGrp="1"/>
          </p:cNvSpPr>
          <p:nvPr>
            <p:ph sz="quarter" idx="10"/>
          </p:nvPr>
        </p:nvSpPr>
        <p:spPr/>
        <p:txBody>
          <a:bodyPr>
            <a:normAutofit/>
          </a:bodyPr>
          <a:lstStyle/>
          <a:p>
            <a:r>
              <a:rPr lang="en-US" sz="2800" dirty="0"/>
              <a:t>&lt;html&gt;</a:t>
            </a:r>
          </a:p>
          <a:p>
            <a:r>
              <a:rPr lang="en-US" sz="2800" dirty="0"/>
              <a:t>  &lt;body&gt;</a:t>
            </a:r>
          </a:p>
          <a:p>
            <a:r>
              <a:rPr lang="en-US" sz="2800" dirty="0"/>
              <a:t>    &lt;h1&gt;Hello, world!&lt;/h1&gt;</a:t>
            </a:r>
          </a:p>
          <a:p>
            <a:r>
              <a:rPr lang="en-US" sz="2800" dirty="0"/>
              <a:t>    &lt;h2&gt;</a:t>
            </a:r>
            <a:r>
              <a:rPr lang="en-US" sz="2800" dirty="0" err="1"/>
              <a:t>ipaddress</a:t>
            </a:r>
            <a:r>
              <a:rPr lang="en-US" sz="2800" dirty="0"/>
              <a:t>: &lt;%= </a:t>
            </a:r>
            <a:r>
              <a:rPr lang="en-US" sz="2800" dirty="0" smtClean="0"/>
              <a:t>node['cloud']['public_ipv4'] </a:t>
            </a:r>
            <a:r>
              <a:rPr lang="en-US" sz="2800" dirty="0"/>
              <a:t>%&gt;&lt;/h2&gt;</a:t>
            </a:r>
          </a:p>
          <a:p>
            <a:r>
              <a:rPr lang="en-US" sz="2800" dirty="0" smtClean="0"/>
              <a:t>    &lt;h2&gt;hostname: &lt;%= node</a:t>
            </a:r>
            <a:r>
              <a:rPr lang="en-US" sz="2800" dirty="0"/>
              <a:t>['cloud']['</a:t>
            </a:r>
            <a:r>
              <a:rPr lang="en-US" sz="2800" dirty="0" err="1"/>
              <a:t>public_hostname</a:t>
            </a:r>
            <a:r>
              <a:rPr lang="en-US" sz="2800" dirty="0"/>
              <a:t>'</a:t>
            </a:r>
            <a:r>
              <a:rPr lang="en-US" sz="2800" dirty="0" smtClean="0"/>
              <a:t>] %&gt;&lt;/h2&gt;</a:t>
            </a:r>
          </a:p>
          <a:p>
            <a:r>
              <a:rPr lang="en-US" sz="2800" dirty="0"/>
              <a:t> </a:t>
            </a:r>
            <a:r>
              <a:rPr lang="en-US" sz="2800" dirty="0" smtClean="0"/>
              <a:t>   &lt;</a:t>
            </a:r>
            <a:r>
              <a:rPr lang="en-US" sz="2800" dirty="0"/>
              <a:t>h2</a:t>
            </a:r>
            <a:r>
              <a:rPr lang="en-US" sz="2800" dirty="0" smtClean="0"/>
              <a:t>&gt;Environment: </a:t>
            </a:r>
            <a:r>
              <a:rPr lang="en-US" sz="2800" dirty="0"/>
              <a:t>&lt;%= </a:t>
            </a:r>
            <a:r>
              <a:rPr lang="en-US" sz="2800" dirty="0" smtClean="0"/>
              <a:t>"#</a:t>
            </a:r>
            <a:r>
              <a:rPr lang="en-US" sz="2800" dirty="0"/>
              <a:t>{</a:t>
            </a:r>
            <a:r>
              <a:rPr lang="en-US" sz="2800" dirty="0" err="1" smtClean="0"/>
              <a:t>node.chef_environment</a:t>
            </a:r>
            <a:r>
              <a:rPr lang="en-US" sz="2800" dirty="0" smtClean="0"/>
              <a:t>}" %</a:t>
            </a:r>
            <a:r>
              <a:rPr lang="en-US" sz="2800" dirty="0"/>
              <a:t>&gt;&lt;/h2&gt;</a:t>
            </a:r>
            <a:endParaRPr lang="en-US" sz="2800" dirty="0" smtClean="0"/>
          </a:p>
          <a:p>
            <a:r>
              <a:rPr lang="en-US" sz="2800" dirty="0" smtClean="0"/>
              <a:t>&lt;/body&gt;</a:t>
            </a:r>
          </a:p>
          <a:p>
            <a:r>
              <a:rPr lang="en-US" sz="2800" dirty="0" smtClean="0"/>
              <a:t>&lt;</a:t>
            </a:r>
            <a:r>
              <a:rPr lang="en-US" sz="2800" dirty="0"/>
              <a:t>/html&gt;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~/chef-repo/apache/templates/default/</a:t>
            </a:r>
            <a:r>
              <a:rPr lang="en-US" dirty="0" err="1" smtClean="0"/>
              <a:t>index.html.erb</a:t>
            </a:r>
            <a:endParaRPr lang="en-US" dirty="0"/>
          </a:p>
        </p:txBody>
      </p:sp>
      <p:sp>
        <p:nvSpPr>
          <p:cNvPr id="9" name="Text Placeholder 8"/>
          <p:cNvSpPr>
            <a:spLocks noGrp="1"/>
          </p:cNvSpPr>
          <p:nvPr>
            <p:ph type="body" sz="quarter" idx="13"/>
          </p:nvPr>
        </p:nvSpPr>
        <p:spPr>
          <a:xfrm>
            <a:off x="1135042" y="4802709"/>
            <a:ext cx="14404273" cy="545078"/>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57741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1654"/>
            <a:ext cx="14423693" cy="2167051"/>
          </a:xfrm>
        </p:spPr>
        <p:txBody>
          <a:bodyPr/>
          <a:lstStyle/>
          <a:p>
            <a:r>
              <a:rPr lang="en-US" dirty="0"/>
              <a:t>Resolving 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(0.3.1) from source at .</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37149"/>
            <a:ext cx="14422528" cy="1183343"/>
          </a:xfrm>
        </p:spPr>
        <p:txBody>
          <a:bodyPr/>
          <a:lstStyle/>
          <a:p>
            <a:r>
              <a:rPr lang="en-US" dirty="0" smtClean="0"/>
              <a:t>$ cd cookbooks/apache</a:t>
            </a:r>
          </a:p>
          <a:p>
            <a:r>
              <a:rPr lang="en-US" dirty="0"/>
              <a:t>$ berks </a:t>
            </a:r>
            <a:r>
              <a:rPr lang="en-US" dirty="0" smtClean="0"/>
              <a:t>install</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7" name="Content Placeholder 1"/>
          <p:cNvSpPr txBox="1">
            <a:spLocks/>
          </p:cNvSpPr>
          <p:nvPr/>
        </p:nvSpPr>
        <p:spPr bwMode="white">
          <a:xfrm>
            <a:off x="1100312" y="6426294"/>
            <a:ext cx="14423693" cy="1385308"/>
          </a:xfrm>
          <a:prstGeom prst="rect">
            <a:avLst/>
          </a:prstGeom>
          <a:solidFill>
            <a:schemeClr val="tx2"/>
          </a:solidFill>
          <a:ln w="12700">
            <a:solidFill>
              <a:schemeClr val="tx2"/>
            </a:solidFill>
            <a:prstDash val="dash"/>
          </a:ln>
        </p:spPr>
        <p:txBody>
          <a:bodyPr vert="horz" wrap="square" lIns="91440" tIns="45720" rIns="91440" bIns="45720" rtlCol="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kern="1200" baseline="0">
                <a:solidFill>
                  <a:srgbClr val="FFFFFF"/>
                </a:solidFill>
                <a:latin typeface="Courier New" panose="02070309020205020404" pitchFamily="49" charset="0"/>
                <a:ea typeface="+mn-ea"/>
                <a:cs typeface="Courier New" panose="02070309020205020404" pitchFamily="49" charset="0"/>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000" smtClean="0"/>
              <a:t>Uploaded apache (0.3.1) to: 'https://api.opscode.com:443/organizations/ORGNAME'</a:t>
            </a:r>
            <a:endParaRPr lang="en-US" sz="2000" dirty="0"/>
          </a:p>
        </p:txBody>
      </p:sp>
      <p:sp>
        <p:nvSpPr>
          <p:cNvPr id="8" name="Text Placeholder 3"/>
          <p:cNvSpPr txBox="1">
            <a:spLocks/>
          </p:cNvSpPr>
          <p:nvPr/>
        </p:nvSpPr>
        <p:spPr bwMode="white">
          <a:xfrm>
            <a:off x="1100312" y="5414589"/>
            <a:ext cx="14422528" cy="729785"/>
          </a:xfrm>
          <a:prstGeom prst="rect">
            <a:avLst/>
          </a:prstGeom>
          <a:solidFill>
            <a:schemeClr val="tx2">
              <a:lumMod val="95000"/>
              <a:lumOff val="5000"/>
            </a:schemeClr>
          </a:solidFill>
        </p:spPr>
        <p:txBody>
          <a:bodyPr vert="horz" wrap="square" lIns="91440" tIns="0" rIns="0" bIns="0" rtlCol="0" anchor="ctr" anchorCtr="0">
            <a:noAutofit/>
          </a:bodyPr>
          <a:lstStyle>
            <a:lvl1pPr marL="0" indent="0" algn="l" defTabSz="1219120" rtl="0" eaLnBrk="1" latinLnBrk="0" hangingPunct="1">
              <a:lnSpc>
                <a:spcPct val="100000"/>
              </a:lnSpc>
              <a:spcBef>
                <a:spcPts val="800"/>
              </a:spcBef>
              <a:buSzPct val="90000"/>
              <a:buFont typeface="Arial" pitchFamily="34" charset="0"/>
              <a:buNone/>
              <a:defRPr sz="3733" kern="1200" baseline="0">
                <a:solidFill>
                  <a:schemeClr val="bg1"/>
                </a:solidFill>
                <a:latin typeface="Courier New" panose="02070309020205020404" pitchFamily="49" charset="0"/>
                <a:ea typeface="+mn-ea"/>
                <a:cs typeface="Courier New" panose="02070309020205020404" pitchFamily="49" charset="0"/>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mtClean="0"/>
              <a:t>$ berks upload</a:t>
            </a:r>
            <a:endParaRPr lang="en-US" dirty="0"/>
          </a:p>
        </p:txBody>
      </p:sp>
    </p:spTree>
    <p:extLst>
      <p:ext uri="{BB962C8B-B14F-4D97-AF65-F5344CB8AC3E}">
        <p14:creationId xmlns:p14="http://schemas.microsoft.com/office/powerpoint/2010/main" val="20038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t>
            </a:r>
            <a:r>
              <a:rPr lang="en-US" sz="6600" dirty="0"/>
              <a:t>Acceptance </a:t>
            </a:r>
            <a:r>
              <a:rPr lang="en-US" dirty="0" smtClean="0"/>
              <a:t>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ü"/>
            </a:pPr>
            <a:r>
              <a:rPr lang="en-US" dirty="0"/>
              <a:t>Bump the Apache cookbook version and update the homepage accordingly</a:t>
            </a:r>
          </a:p>
          <a:p>
            <a:pPr marL="609585" indent="-609585">
              <a:lnSpc>
                <a:spcPct val="120000"/>
              </a:lnSpc>
              <a:buFont typeface="Wingdings" charset="2"/>
              <a:buChar char="q"/>
            </a:pPr>
            <a:r>
              <a:rPr lang="en-US" dirty="0" smtClean="0"/>
              <a:t>Create an environment named "</a:t>
            </a:r>
            <a:r>
              <a:rPr lang="en-US" sz="4000" dirty="0"/>
              <a:t>a</a:t>
            </a:r>
            <a:r>
              <a:rPr lang="en-US" sz="4000" dirty="0" smtClean="0"/>
              <a:t>cceptance</a:t>
            </a:r>
            <a:r>
              <a:rPr lang="en-US" dirty="0" smtClean="0"/>
              <a:t>"</a:t>
            </a:r>
          </a:p>
          <a:p>
            <a:pPr marL="609585" indent="-609585">
              <a:lnSpc>
                <a:spcPct val="120000"/>
              </a:lnSpc>
              <a:buFont typeface="Wingdings" charset="2"/>
              <a:buChar char="q"/>
            </a:pPr>
            <a:r>
              <a:rPr lang="en-US" dirty="0" smtClean="0"/>
              <a:t>Bootstrap a new </a:t>
            </a:r>
            <a:r>
              <a:rPr lang="en-US" dirty="0"/>
              <a:t>web node into the acceptance environment using the </a:t>
            </a:r>
            <a:r>
              <a:rPr lang="en-US" dirty="0" smtClean="0"/>
              <a:t>new apache cookbook</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26609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New Environment File</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200" dirty="0"/>
              <a:t>name 'acceptance'</a:t>
            </a:r>
          </a:p>
          <a:p>
            <a:r>
              <a:rPr lang="en-US" sz="3200" dirty="0"/>
              <a:t>description 'Where code and applications are tested'</a:t>
            </a:r>
          </a:p>
          <a:p>
            <a:endParaRPr lang="en-US" sz="3200" dirty="0"/>
          </a:p>
          <a:p>
            <a:r>
              <a:rPr lang="en-US" sz="3200" dirty="0"/>
              <a:t>cookbook 'apache', '= 0.3.1</a:t>
            </a:r>
            <a:r>
              <a:rPr lang="en-US" sz="3200" dirty="0" smtClean="0"/>
              <a:t>'</a:t>
            </a:r>
          </a:p>
          <a:p>
            <a:r>
              <a:rPr lang="en-US" sz="3600" dirty="0" err="1"/>
              <a:t>override_attributes</a:t>
            </a:r>
            <a:r>
              <a:rPr lang="en-US" sz="3600" dirty="0"/>
              <a:t>({</a:t>
            </a:r>
          </a:p>
          <a:p>
            <a:r>
              <a:rPr lang="de-DE" sz="3600" dirty="0"/>
              <a:t>  "</a:t>
            </a:r>
            <a:r>
              <a:rPr lang="de-DE" sz="3600" dirty="0" err="1"/>
              <a:t>apache</a:t>
            </a:r>
            <a:r>
              <a:rPr lang="de-DE" sz="3600" dirty="0"/>
              <a:t>" =&gt; {</a:t>
            </a:r>
            <a:endParaRPr lang="tr-TR" sz="3600" dirty="0"/>
          </a:p>
          <a:p>
            <a:r>
              <a:rPr lang="tr-TR" sz="3600" dirty="0"/>
              <a:t>        "</a:t>
            </a:r>
            <a:r>
              <a:rPr lang="tr-TR" sz="3600" dirty="0" smtClean="0"/>
              <a:t>port" </a:t>
            </a:r>
            <a:r>
              <a:rPr lang="tr-TR" sz="3600" dirty="0"/>
              <a:t>=&gt; 8181</a:t>
            </a:r>
          </a:p>
          <a:p>
            <a:r>
              <a:rPr lang="tr-TR" sz="3600" dirty="0"/>
              <a:t>      }</a:t>
            </a:r>
          </a:p>
          <a:p>
            <a:r>
              <a:rPr lang="tr-TR" sz="3600" dirty="0"/>
              <a:t>}</a:t>
            </a:r>
            <a:r>
              <a:rPr lang="tr-TR" sz="3600" dirty="0" smtClean="0"/>
              <a:t>)</a:t>
            </a:r>
            <a:endParaRPr lang="en-US" sz="36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sz="4400" dirty="0" err="1"/>
              <a:t>acceptance</a:t>
            </a:r>
            <a:r>
              <a:rPr lang="en-US" dirty="0" err="1" smtClean="0"/>
              <a:t>.rb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
        <p:nvSpPr>
          <p:cNvPr id="7" name="Text Placeholder 8"/>
          <p:cNvSpPr>
            <a:spLocks noGrp="1"/>
          </p:cNvSpPr>
          <p:nvPr>
            <p:ph type="body" sz="quarter" idx="13"/>
          </p:nvPr>
        </p:nvSpPr>
        <p:spPr>
          <a:xfrm>
            <a:off x="1135042" y="3949335"/>
            <a:ext cx="14404273" cy="545078"/>
          </a:xfrm>
        </p:spPr>
        <p:txBody>
          <a:bodyPr/>
          <a:lstStyle/>
          <a:p>
            <a:endParaRPr lang="en-US" dirty="0"/>
          </a:p>
        </p:txBody>
      </p:sp>
    </p:spTree>
    <p:extLst>
      <p:ext uri="{BB962C8B-B14F-4D97-AF65-F5344CB8AC3E}">
        <p14:creationId xmlns:p14="http://schemas.microsoft.com/office/powerpoint/2010/main" val="19854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441677"/>
          </a:xfrm>
        </p:spPr>
        <p:txBody>
          <a:bodyPr/>
          <a:lstStyle/>
          <a:p>
            <a:r>
              <a:rPr lang="en-US" dirty="0"/>
              <a:t>Updated Environment acceptance</a:t>
            </a:r>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a:t>
            </a:r>
            <a:r>
              <a:rPr lang="en-US" sz="3600" dirty="0" err="1"/>
              <a:t>acceptance</a:t>
            </a:r>
            <a:r>
              <a:rPr lang="en-US" dirty="0" err="1" smtClean="0"/>
              <a:t>.rb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4361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0" name="Lightning Bolt 29"/>
          <p:cNvSpPr/>
          <p:nvPr/>
        </p:nvSpPr>
        <p:spPr bwMode="auto">
          <a:xfrm rot="18844067">
            <a:off x="4243116" y="4250158"/>
            <a:ext cx="2756615" cy="1354483"/>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1" name="Lightning Bolt 30"/>
          <p:cNvSpPr/>
          <p:nvPr/>
        </p:nvSpPr>
        <p:spPr bwMode="auto">
          <a:xfrm rot="4010679" flipV="1">
            <a:off x="4305020" y="2375098"/>
            <a:ext cx="2756615" cy="1928550"/>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8" name="Cloud Callout 27"/>
          <p:cNvSpPr/>
          <p:nvPr/>
        </p:nvSpPr>
        <p:spPr bwMode="auto">
          <a:xfrm>
            <a:off x="170957" y="2295923"/>
            <a:ext cx="5299609" cy="3810254"/>
          </a:xfrm>
          <a:prstGeom prst="cloudCallout">
            <a:avLst>
              <a:gd name="adj1" fmla="val -12538"/>
              <a:gd name="adj2" fmla="val 22756"/>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3" name="Picture 12" descr="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1730" y="4891597"/>
            <a:ext cx="4982120" cy="3315950"/>
          </a:xfrm>
          <a:prstGeom prst="rect">
            <a:avLst/>
          </a:prstGeom>
        </p:spPr>
      </p:pic>
      <p:sp>
        <p:nvSpPr>
          <p:cNvPr id="6" name="Title 5"/>
          <p:cNvSpPr>
            <a:spLocks noGrp="1"/>
          </p:cNvSpPr>
          <p:nvPr>
            <p:ph type="title"/>
          </p:nvPr>
        </p:nvSpPr>
        <p:spPr/>
        <p:txBody>
          <a:bodyPr/>
          <a:lstStyle/>
          <a:p>
            <a:r>
              <a:rPr lang="en-US" dirty="0" smtClean="0"/>
              <a:t>Keeping Your Infrastructure Current</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2389532"/>
            <a:ext cx="1636811" cy="17451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703" y="5279363"/>
            <a:ext cx="1636811" cy="17451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4940" y="2493089"/>
            <a:ext cx="1636811" cy="17451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453" y="1369552"/>
            <a:ext cx="1636811" cy="17451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853" y="5082109"/>
            <a:ext cx="1636811" cy="1745180"/>
          </a:xfrm>
          <a:prstGeom prst="rect">
            <a:avLst/>
          </a:prstGeom>
        </p:spPr>
      </p:pic>
      <p:sp>
        <p:nvSpPr>
          <p:cNvPr id="15" name="Rounded Rectangle 14"/>
          <p:cNvSpPr/>
          <p:nvPr/>
        </p:nvSpPr>
        <p:spPr bwMode="auto">
          <a:xfrm>
            <a:off x="10354996" y="1196808"/>
            <a:ext cx="4493677" cy="3175212"/>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Rounded Rectangle 15"/>
          <p:cNvSpPr/>
          <p:nvPr/>
        </p:nvSpPr>
        <p:spPr bwMode="auto">
          <a:xfrm>
            <a:off x="10208461" y="4591845"/>
            <a:ext cx="5177497" cy="3498585"/>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7" name="Straight Connector 16"/>
          <p:cNvCxnSpPr/>
          <p:nvPr/>
        </p:nvCxnSpPr>
        <p:spPr>
          <a:xfrm flipH="1">
            <a:off x="7792213" y="3028664"/>
            <a:ext cx="2416250" cy="974584"/>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H="1" flipV="1">
            <a:off x="7717402" y="4787243"/>
            <a:ext cx="2442218" cy="131893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rot="20209321">
            <a:off x="7839507" y="2613441"/>
            <a:ext cx="4078501" cy="708317"/>
          </a:xfrm>
          <a:prstGeom prst="rect">
            <a:avLst/>
          </a:prstGeom>
        </p:spPr>
        <p:txBody>
          <a:bodyPr vert="horz" wrap="square" lIns="91440" tIns="91440" rIns="91440" bIns="91440" rtlCol="0">
            <a:normAutofit/>
          </a:bodyPr>
          <a:lstStyle/>
          <a:p>
            <a:r>
              <a:rPr lang="en-US" dirty="0" smtClean="0"/>
              <a:t>Production</a:t>
            </a:r>
          </a:p>
        </p:txBody>
      </p:sp>
      <p:sp>
        <p:nvSpPr>
          <p:cNvPr id="27" name="TextBox 26"/>
          <p:cNvSpPr txBox="1"/>
          <p:nvPr/>
        </p:nvSpPr>
        <p:spPr bwMode="white">
          <a:xfrm rot="1765869">
            <a:off x="7918638" y="5403717"/>
            <a:ext cx="4078501" cy="708317"/>
          </a:xfrm>
          <a:prstGeom prst="rect">
            <a:avLst/>
          </a:prstGeom>
        </p:spPr>
        <p:txBody>
          <a:bodyPr vert="horz" wrap="square" lIns="91440" tIns="91440" rIns="91440" bIns="91440" rtlCol="0">
            <a:normAutofit/>
          </a:bodyPr>
          <a:lstStyle/>
          <a:p>
            <a:r>
              <a:rPr lang="en-US" dirty="0" smtClean="0"/>
              <a:t>Acceptance</a:t>
            </a:r>
          </a:p>
        </p:txBody>
      </p:sp>
      <p:sp>
        <p:nvSpPr>
          <p:cNvPr id="29" name="TextBox 28"/>
          <p:cNvSpPr txBox="1"/>
          <p:nvPr/>
        </p:nvSpPr>
        <p:spPr bwMode="white">
          <a:xfrm>
            <a:off x="561714" y="3132212"/>
            <a:ext cx="4621649" cy="2509896"/>
          </a:xfrm>
          <a:prstGeom prst="rect">
            <a:avLst/>
          </a:prstGeom>
        </p:spPr>
        <p:txBody>
          <a:bodyPr vert="horz" wrap="square" lIns="91440" tIns="91440" rIns="91440" bIns="91440" rtlCol="0">
            <a:normAutofit/>
          </a:bodyPr>
          <a:lstStyle/>
          <a:p>
            <a:pPr algn="ctr"/>
            <a:r>
              <a:rPr lang="en-US" dirty="0" smtClean="0">
                <a:solidFill>
                  <a:schemeClr val="bg1"/>
                </a:solidFill>
              </a:rPr>
              <a:t>Changing Needs</a:t>
            </a:r>
          </a:p>
          <a:p>
            <a:pPr algn="ctr"/>
            <a:r>
              <a:rPr lang="en-US" dirty="0" smtClean="0">
                <a:solidFill>
                  <a:schemeClr val="bg1"/>
                </a:solidFill>
              </a:rPr>
              <a:t>Changing Software</a:t>
            </a:r>
          </a:p>
          <a:p>
            <a:pPr algn="ctr"/>
            <a:r>
              <a:rPr lang="en-US" dirty="0" smtClean="0">
                <a:solidFill>
                  <a:schemeClr val="bg1"/>
                </a:solidFill>
              </a:rPr>
              <a:t>Growing Organization</a:t>
            </a:r>
          </a:p>
          <a:p>
            <a:pPr algn="ctr"/>
            <a:r>
              <a:rPr lang="en-US" dirty="0" smtClean="0">
                <a:solidFill>
                  <a:schemeClr val="bg1"/>
                </a:solidFill>
              </a:rPr>
              <a:t>Increased Website Popularity</a:t>
            </a:r>
            <a:r>
              <a:rPr lang="en-US" dirty="0" smtClean="0"/>
              <a:t/>
            </a:r>
            <a:br>
              <a:rPr lang="en-US" dirty="0" smtClean="0"/>
            </a:br>
            <a:endParaRPr lang="en-US" dirty="0" smtClean="0"/>
          </a:p>
        </p:txBody>
      </p:sp>
      <p:pic>
        <p:nvPicPr>
          <p:cNvPr id="22" name="Picture 21"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6708595" y="3640649"/>
            <a:ext cx="1321013" cy="133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13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a:t>acceptance</a:t>
            </a:r>
          </a:p>
        </p:txBody>
      </p:sp>
      <p:sp>
        <p:nvSpPr>
          <p:cNvPr id="3" name="Title 2"/>
          <p:cNvSpPr>
            <a:spLocks noGrp="1"/>
          </p:cNvSpPr>
          <p:nvPr>
            <p:ph type="title"/>
          </p:nvPr>
        </p:nvSpPr>
        <p:spPr/>
        <p:txBody>
          <a:bodyPr>
            <a:normAutofit fontScale="90000"/>
          </a:bodyPr>
          <a:lstStyle/>
          <a:p>
            <a:r>
              <a:rPr lang="en-US" dirty="0"/>
              <a:t>Lab: Verify </a:t>
            </a:r>
            <a:r>
              <a:rPr lang="en-US" dirty="0" smtClean="0"/>
              <a:t>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302332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err="1"/>
              <a:t>chef_type</a:t>
            </a:r>
            <a:r>
              <a:rPr lang="en-US" dirty="0"/>
              <a:t>:           environment</a:t>
            </a:r>
          </a:p>
          <a:p>
            <a:r>
              <a:rPr lang="en-US" dirty="0" err="1"/>
              <a:t>cookbook_versions</a:t>
            </a:r>
            <a:r>
              <a:rPr lang="en-US" dirty="0"/>
              <a:t>:</a:t>
            </a:r>
          </a:p>
          <a:p>
            <a:r>
              <a:rPr lang="en-US" dirty="0"/>
              <a:t>  apache: = 0.3.1</a:t>
            </a:r>
          </a:p>
          <a:p>
            <a:r>
              <a:rPr lang="en-US" dirty="0" err="1"/>
              <a:t>default_attributes</a:t>
            </a:r>
            <a:r>
              <a:rPr lang="en-US" dirty="0"/>
              <a:t>:</a:t>
            </a:r>
          </a:p>
          <a:p>
            <a:r>
              <a:rPr lang="en-US" dirty="0"/>
              <a:t>description:         Where code and applications are tested</a:t>
            </a:r>
          </a:p>
          <a:p>
            <a:r>
              <a:rPr lang="en-US" dirty="0" err="1"/>
              <a:t>json_class</a:t>
            </a:r>
            <a:r>
              <a:rPr lang="en-US" dirty="0"/>
              <a:t>:          Chef::Environment</a:t>
            </a:r>
          </a:p>
          <a:p>
            <a:r>
              <a:rPr lang="en-US" dirty="0"/>
              <a:t>name:                acceptance</a:t>
            </a:r>
          </a:p>
          <a:p>
            <a:r>
              <a:rPr lang="en-US" dirty="0" err="1"/>
              <a:t>override_attributes</a:t>
            </a:r>
            <a:r>
              <a:rPr lang="en-US" dirty="0"/>
              <a:t>:</a:t>
            </a:r>
          </a:p>
        </p:txBody>
      </p:sp>
      <p:sp>
        <p:nvSpPr>
          <p:cNvPr id="3" name="Title 2"/>
          <p:cNvSpPr>
            <a:spLocks noGrp="1"/>
          </p:cNvSpPr>
          <p:nvPr>
            <p:ph type="title"/>
          </p:nvPr>
        </p:nvSpPr>
        <p:spPr/>
        <p:txBody>
          <a:bodyPr>
            <a:normAutofit fontScale="90000"/>
          </a:bodyPr>
          <a:lstStyle/>
          <a:p>
            <a:r>
              <a:rPr lang="en-US" dirty="0"/>
              <a:t>Lab: Verify </a:t>
            </a:r>
            <a:r>
              <a:rPr lang="en-US" dirty="0" smtClean="0"/>
              <a:t>the Contents of the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a:t>
            </a:r>
            <a:r>
              <a:rPr lang="en-US" sz="3600" dirty="0"/>
              <a:t>acceptance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3859736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ü"/>
            </a:pPr>
            <a:r>
              <a:rPr lang="en-US" dirty="0"/>
              <a:t>Bump the Apache cookbook version and update the homepage accordingly</a:t>
            </a:r>
          </a:p>
          <a:p>
            <a:pPr marL="609585" indent="-609585">
              <a:lnSpc>
                <a:spcPct val="120000"/>
              </a:lnSpc>
              <a:buFont typeface="Wingdings" charset="2"/>
              <a:buChar char="ü"/>
            </a:pPr>
            <a:r>
              <a:rPr lang="en-US" dirty="0" smtClean="0"/>
              <a:t>Create an environment named "</a:t>
            </a:r>
            <a:r>
              <a:rPr lang="en-US" sz="3600" dirty="0"/>
              <a:t>acceptance</a:t>
            </a:r>
            <a:r>
              <a:rPr lang="en-US" dirty="0" smtClean="0"/>
              <a:t>"</a:t>
            </a:r>
          </a:p>
          <a:p>
            <a:pPr marL="609585" indent="-609585">
              <a:lnSpc>
                <a:spcPct val="120000"/>
              </a:lnSpc>
              <a:buFont typeface="Wingdings" charset="2"/>
              <a:buChar char="q"/>
            </a:pPr>
            <a:r>
              <a:rPr lang="en-US" dirty="0" smtClean="0"/>
              <a:t>Bootstrap a new web node into the </a:t>
            </a:r>
            <a:r>
              <a:rPr lang="en-US" sz="3600" dirty="0" smtClean="0"/>
              <a:t>acceptance </a:t>
            </a:r>
            <a:r>
              <a:rPr lang="en-US" dirty="0" smtClean="0"/>
              <a:t>environment using the new apache cookbook</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83231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Connecting to 52.23.183.92</a:t>
            </a:r>
          </a:p>
          <a:p>
            <a:r>
              <a:rPr lang="en-US" sz="2200" dirty="0"/>
              <a:t>52.23.183.92 -----&gt; Existing Chef installation detected</a:t>
            </a:r>
          </a:p>
          <a:p>
            <a:r>
              <a:rPr lang="en-US" sz="2200" dirty="0"/>
              <a:t>52.23.183.92 Starting first Chef Client run...</a:t>
            </a:r>
          </a:p>
          <a:p>
            <a:r>
              <a:rPr lang="en-US" sz="2200" dirty="0"/>
              <a:t>52.23.183.92 Starting Chef Client, version 12.4.4</a:t>
            </a:r>
          </a:p>
          <a:p>
            <a:r>
              <a:rPr lang="en-US" sz="2200" dirty="0"/>
              <a:t>52.23.183.92 resolving cookbooks for run list: ["apache", "my-chef-client"]</a:t>
            </a:r>
          </a:p>
          <a:p>
            <a:r>
              <a:rPr lang="en-US" sz="2200" dirty="0"/>
              <a:t>52.23.183.92 Synchronizing Cookbooks:</a:t>
            </a:r>
          </a:p>
          <a:p>
            <a:r>
              <a:rPr lang="en-US" sz="2200" dirty="0"/>
              <a:t>52.23.183.92   - </a:t>
            </a:r>
            <a:r>
              <a:rPr lang="en-US" sz="2200" dirty="0" err="1"/>
              <a:t>logrotate</a:t>
            </a:r>
            <a:endParaRPr lang="en-US" sz="2200" dirty="0"/>
          </a:p>
          <a:p>
            <a:r>
              <a:rPr lang="en-US" sz="2200" dirty="0"/>
              <a:t>52.23.183.92   - </a:t>
            </a:r>
            <a:r>
              <a:rPr lang="en-US" sz="2200" dirty="0" err="1"/>
              <a:t>chef_handler</a:t>
            </a:r>
            <a:endParaRPr lang="en-US" sz="2200" dirty="0"/>
          </a:p>
          <a:p>
            <a:r>
              <a:rPr lang="en-US" sz="2200" dirty="0"/>
              <a:t>52.23.183.92   - chef-client</a:t>
            </a:r>
          </a:p>
          <a:p>
            <a:r>
              <a:rPr lang="en-US" sz="2200" dirty="0"/>
              <a:t>52.23.183.92   - windows</a:t>
            </a:r>
          </a:p>
          <a:p>
            <a:r>
              <a:rPr lang="en-US" sz="2200" dirty="0"/>
              <a:t>52.23.183.92   - my-chef-client</a:t>
            </a:r>
          </a:p>
          <a:p>
            <a:r>
              <a:rPr lang="en-US" sz="2200" dirty="0" smtClean="0">
                <a:latin typeface="Courier New" panose="02070309020205020404" pitchFamily="49" charset="0"/>
                <a:cs typeface="Courier New" panose="02070309020205020404" pitchFamily="49" charset="0"/>
              </a:rPr>
              <a:t>...</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Autofit/>
          </a:bodyPr>
          <a:lstStyle/>
          <a:p>
            <a:r>
              <a:rPr lang="en-US" sz="4000" dirty="0" smtClean="0"/>
              <a:t>Lab: </a:t>
            </a:r>
            <a:r>
              <a:rPr lang="en-US" sz="4000" dirty="0"/>
              <a:t>B</a:t>
            </a:r>
            <a:r>
              <a:rPr lang="en-US" sz="4000" dirty="0" smtClean="0"/>
              <a:t>ootstrap a new node into the Acceptance Environment</a:t>
            </a:r>
            <a:endParaRPr lang="en-US" sz="4000" dirty="0"/>
          </a:p>
        </p:txBody>
      </p:sp>
      <p:sp>
        <p:nvSpPr>
          <p:cNvPr id="4" name="Text Placeholder 3"/>
          <p:cNvSpPr>
            <a:spLocks noGrp="1"/>
          </p:cNvSpPr>
          <p:nvPr>
            <p:ph type="body" sz="quarter" idx="11"/>
          </p:nvPr>
        </p:nvSpPr>
        <p:spPr/>
        <p:txBody>
          <a:bodyPr/>
          <a:lstStyle/>
          <a:p>
            <a:r>
              <a:rPr lang="en-US" sz="2200" dirty="0"/>
              <a:t>$ knife bootstrap FQDN -x USER -P PWD --</a:t>
            </a:r>
            <a:r>
              <a:rPr lang="en-US" sz="2200" dirty="0" err="1"/>
              <a:t>sudo</a:t>
            </a:r>
            <a:r>
              <a:rPr lang="en-US" sz="2200" dirty="0"/>
              <a:t> -N </a:t>
            </a:r>
            <a:r>
              <a:rPr lang="en-US" sz="2200" dirty="0" smtClean="0"/>
              <a:t>node4 </a:t>
            </a:r>
            <a:r>
              <a:rPr lang="en-US" sz="2200" dirty="0"/>
              <a:t>–r </a:t>
            </a:r>
            <a:r>
              <a:rPr lang="en-US" sz="2200" dirty="0" smtClean="0"/>
              <a:t>'role[web]</a:t>
            </a:r>
            <a:r>
              <a:rPr lang="en-US" sz="2200" dirty="0"/>
              <a:t>' </a:t>
            </a:r>
            <a:r>
              <a:rPr lang="en-US" sz="2200" dirty="0" smtClean="0"/>
              <a:t>-E </a:t>
            </a:r>
            <a:r>
              <a:rPr lang="en-US" sz="2200" dirty="0"/>
              <a:t>acceptance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
        <p:nvSpPr>
          <p:cNvPr id="7" name="Rectangle 6"/>
          <p:cNvSpPr/>
          <p:nvPr/>
        </p:nvSpPr>
        <p:spPr bwMode="auto">
          <a:xfrm>
            <a:off x="8671190" y="1198333"/>
            <a:ext cx="6409140" cy="965822"/>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712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   node4</a:t>
            </a:r>
          </a:p>
          <a:p>
            <a:r>
              <a:rPr lang="en-US" dirty="0"/>
              <a:t>Environment: acceptance</a:t>
            </a:r>
          </a:p>
          <a:p>
            <a:r>
              <a:rPr lang="en-US" dirty="0"/>
              <a:t>FQDN:        ip-172-31-19-80.ec2.internal</a:t>
            </a:r>
          </a:p>
          <a:p>
            <a:r>
              <a:rPr lang="en-US" dirty="0"/>
              <a:t>IP:          52.23.183.92</a:t>
            </a:r>
          </a:p>
          <a:p>
            <a:r>
              <a:rPr lang="en-US" dirty="0"/>
              <a:t>Run List:    role[web]</a:t>
            </a:r>
          </a:p>
          <a:p>
            <a:r>
              <a:rPr lang="en-US" dirty="0"/>
              <a:t>Roles:       web</a:t>
            </a:r>
          </a:p>
          <a:p>
            <a:r>
              <a:rPr lang="en-US" dirty="0"/>
              <a:t>Recipes:     apache::default, my-chef-client::default, apache::server, chef-client::default, chef-client::service, chef-client::</a:t>
            </a:r>
            <a:r>
              <a:rPr lang="en-US" dirty="0" err="1"/>
              <a:t>init_service</a:t>
            </a:r>
            <a:endParaRPr lang="en-US" dirty="0"/>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node4</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8812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ü"/>
            </a:pPr>
            <a:r>
              <a:rPr lang="en-US" dirty="0"/>
              <a:t>Bump the Apache cookbook version and update the homepage accordingly</a:t>
            </a:r>
          </a:p>
          <a:p>
            <a:pPr marL="609585" indent="-609585">
              <a:lnSpc>
                <a:spcPct val="120000"/>
              </a:lnSpc>
              <a:buFont typeface="Wingdings" charset="2"/>
              <a:buChar char="ü"/>
            </a:pPr>
            <a:r>
              <a:rPr lang="en-US" dirty="0" smtClean="0"/>
              <a:t>Create an environment named "</a:t>
            </a:r>
            <a:r>
              <a:rPr lang="en-US" dirty="0"/>
              <a:t>t</a:t>
            </a:r>
            <a:r>
              <a:rPr lang="en-US" dirty="0" smtClean="0"/>
              <a:t>est"</a:t>
            </a:r>
          </a:p>
          <a:p>
            <a:pPr marL="609585" indent="-609585">
              <a:lnSpc>
                <a:spcPct val="120000"/>
              </a:lnSpc>
              <a:buFont typeface="Wingdings" charset="2"/>
              <a:buChar char="ü"/>
            </a:pPr>
            <a:r>
              <a:rPr lang="en-US" dirty="0" smtClean="0"/>
              <a:t>Bootstrap a new web node into the test environment using the new apache cookbook</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17717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ec2-54-88-169-195.compute-1.amazonaws.com Starting Chef Client, version 12.4.4</a:t>
            </a:r>
          </a:p>
          <a:p>
            <a:r>
              <a:rPr lang="en-US" sz="2200" dirty="0"/>
              <a:t>ec2-54-88-169-195.compute-1.amazonaws.com resolving cookbooks for run list: ["</a:t>
            </a:r>
            <a:r>
              <a:rPr lang="en-US" sz="2200" dirty="0" err="1"/>
              <a:t>haproxy</a:t>
            </a:r>
            <a:r>
              <a:rPr lang="en-US" sz="2200" dirty="0"/>
              <a:t>", "my-chef-client"]</a:t>
            </a:r>
          </a:p>
          <a:p>
            <a:r>
              <a:rPr lang="en-US" sz="2200" dirty="0"/>
              <a:t>ec2-54-88-169-195.compute-1.amazonaws.com Synchronizing Cookbooks:</a:t>
            </a:r>
          </a:p>
          <a:p>
            <a:r>
              <a:rPr lang="en-US" sz="2200" dirty="0"/>
              <a:t>ec2-54-88-169-195.compute-1.amazonaws.com   - windows</a:t>
            </a:r>
          </a:p>
          <a:p>
            <a:r>
              <a:rPr lang="en-US" sz="2200" dirty="0"/>
              <a:t>ec2-54-88-169-195.compute-1.amazonaws.com   - </a:t>
            </a:r>
            <a:r>
              <a:rPr lang="en-US" sz="2200" dirty="0" err="1"/>
              <a:t>logrotate</a:t>
            </a:r>
            <a:endParaRPr lang="en-US" sz="2200" dirty="0"/>
          </a:p>
          <a:p>
            <a:r>
              <a:rPr lang="en-US" sz="2200" dirty="0"/>
              <a:t>ec2-54-88-169-195.compute-1.amazonaws.com   - chef-client</a:t>
            </a:r>
          </a:p>
          <a:p>
            <a:r>
              <a:rPr lang="en-US" sz="2200" dirty="0"/>
              <a:t>ec2-54-88-169-195.compute-1.amazonaws.com   - </a:t>
            </a:r>
            <a:r>
              <a:rPr lang="en-US" sz="2200" dirty="0" err="1"/>
              <a:t>chef_handler</a:t>
            </a:r>
            <a:endParaRPr lang="en-US" sz="2200" dirty="0"/>
          </a:p>
          <a:p>
            <a:r>
              <a:rPr lang="en-US" sz="2200" dirty="0"/>
              <a:t>ec2-54-88-169-195.compute-1.amazonaws.com   - my-chef-client</a:t>
            </a:r>
          </a:p>
          <a:p>
            <a:r>
              <a:rPr lang="en-US" sz="2200" dirty="0"/>
              <a:t>ec2-54-88-169-195.compute-1.amazonaws.com   - apache</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Autofit/>
          </a:bodyPr>
          <a:lstStyle/>
          <a:p>
            <a:r>
              <a:rPr lang="en-US" sz="4000" dirty="0" smtClean="0"/>
              <a:t>Lab: Update Load balancing pool</a:t>
            </a:r>
            <a:endParaRPr lang="en-US" sz="4000" dirty="0"/>
          </a:p>
        </p:txBody>
      </p:sp>
      <p:sp>
        <p:nvSpPr>
          <p:cNvPr id="4" name="Text Placeholder 3"/>
          <p:cNvSpPr>
            <a:spLocks noGrp="1"/>
          </p:cNvSpPr>
          <p:nvPr>
            <p:ph type="body" sz="quarter" idx="11"/>
          </p:nvPr>
        </p:nvSpPr>
        <p:spPr/>
        <p:txBody>
          <a:bodyPr/>
          <a:lstStyle/>
          <a:p>
            <a:r>
              <a:rPr lang="en-US" sz="2800" dirty="0"/>
              <a:t>$ knife </a:t>
            </a:r>
            <a:r>
              <a:rPr lang="en-US" sz="2800" dirty="0" err="1"/>
              <a:t>ssh</a:t>
            </a:r>
            <a:r>
              <a:rPr lang="en-US" sz="2800" dirty="0"/>
              <a:t> "</a:t>
            </a:r>
            <a:r>
              <a:rPr lang="en-US" sz="2800" dirty="0" err="1" smtClean="0"/>
              <a:t>role:loadbalancer</a:t>
            </a:r>
            <a:r>
              <a:rPr lang="en-US" sz="2800" dirty="0" smtClean="0"/>
              <a:t>" </a:t>
            </a:r>
            <a:r>
              <a:rPr lang="en-US" sz="2800" dirty="0"/>
              <a:t>-x chef -P chef "</a:t>
            </a:r>
            <a:r>
              <a:rPr lang="en-US" sz="2800" dirty="0" err="1"/>
              <a:t>sudo</a:t>
            </a:r>
            <a:r>
              <a:rPr lang="en-US" sz="2800" dirty="0"/>
              <a:t> chef-client"</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00822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37</a:t>
            </a:fld>
            <a:endParaRPr lang="en-US" dirty="0"/>
          </a:p>
        </p:txBody>
      </p:sp>
      <p:pic>
        <p:nvPicPr>
          <p:cNvPr id="7" name="Picture 6"/>
          <p:cNvPicPr>
            <a:picLocks noChangeAspect="1"/>
          </p:cNvPicPr>
          <p:nvPr/>
        </p:nvPicPr>
        <p:blipFill>
          <a:blip r:embed="rId2"/>
          <a:stretch>
            <a:fillRect/>
          </a:stretch>
        </p:blipFill>
        <p:spPr>
          <a:xfrm>
            <a:off x="945302" y="339826"/>
            <a:ext cx="6984933" cy="35545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4572632" y="1846913"/>
            <a:ext cx="6984933" cy="3554530"/>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8355896" y="4180391"/>
            <a:ext cx="6984933" cy="3554530"/>
          </a:xfrm>
          <a:prstGeom prst="rect">
            <a:avLst/>
          </a:prstGeom>
          <a:ln>
            <a:solidFill>
              <a:schemeClr val="tx1"/>
            </a:solidFill>
          </a:ln>
        </p:spPr>
      </p:pic>
      <p:sp>
        <p:nvSpPr>
          <p:cNvPr id="9" name="Rectangle 8"/>
          <p:cNvSpPr/>
          <p:nvPr/>
        </p:nvSpPr>
        <p:spPr bwMode="auto">
          <a:xfrm>
            <a:off x="2253927" y="751194"/>
            <a:ext cx="1699389" cy="375597"/>
          </a:xfrm>
          <a:prstGeom prst="rect">
            <a:avLst/>
          </a:prstGeom>
          <a:noFill/>
          <a:ln w="381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0" name="Rectangle 9"/>
          <p:cNvSpPr/>
          <p:nvPr/>
        </p:nvSpPr>
        <p:spPr bwMode="auto">
          <a:xfrm>
            <a:off x="5787217" y="2280784"/>
            <a:ext cx="1699389" cy="375597"/>
          </a:xfrm>
          <a:prstGeom prst="rect">
            <a:avLst/>
          </a:prstGeom>
          <a:noFill/>
          <a:ln w="381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1" name="Rectangle 10"/>
          <p:cNvSpPr/>
          <p:nvPr/>
        </p:nvSpPr>
        <p:spPr bwMode="auto">
          <a:xfrm>
            <a:off x="9579539" y="4588022"/>
            <a:ext cx="1699389" cy="375597"/>
          </a:xfrm>
          <a:prstGeom prst="rect">
            <a:avLst/>
          </a:prstGeom>
          <a:noFill/>
          <a:ln w="381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TextBox 11"/>
          <p:cNvSpPr txBox="1"/>
          <p:nvPr/>
        </p:nvSpPr>
        <p:spPr bwMode="white">
          <a:xfrm>
            <a:off x="12038830" y="572338"/>
            <a:ext cx="3023125" cy="679652"/>
          </a:xfrm>
          <a:prstGeom prst="rect">
            <a:avLst/>
          </a:prstGeom>
        </p:spPr>
        <p:txBody>
          <a:bodyPr vert="horz" wrap="none" lIns="91440" tIns="91440" rIns="91440" bIns="91440" rtlCol="0">
            <a:normAutofit/>
          </a:bodyPr>
          <a:lstStyle/>
          <a:p>
            <a:r>
              <a:rPr lang="en-US" dirty="0" smtClean="0">
                <a:solidFill>
                  <a:schemeClr val="accent1"/>
                </a:solidFill>
              </a:rPr>
              <a:t>Load Balancer</a:t>
            </a:r>
          </a:p>
        </p:txBody>
      </p:sp>
      <p:cxnSp>
        <p:nvCxnSpPr>
          <p:cNvPr id="14" name="Straight Arrow Connector 13"/>
          <p:cNvCxnSpPr>
            <a:stCxn id="12" idx="1"/>
          </p:cNvCxnSpPr>
          <p:nvPr/>
        </p:nvCxnSpPr>
        <p:spPr>
          <a:xfrm flipH="1">
            <a:off x="4006981" y="912164"/>
            <a:ext cx="8031849" cy="5365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a:stCxn id="12" idx="1"/>
          </p:cNvCxnSpPr>
          <p:nvPr/>
        </p:nvCxnSpPr>
        <p:spPr>
          <a:xfrm flipH="1">
            <a:off x="7513089" y="912164"/>
            <a:ext cx="4525741" cy="160970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a:stCxn id="12" idx="1"/>
            <a:endCxn id="11" idx="0"/>
          </p:cNvCxnSpPr>
          <p:nvPr/>
        </p:nvCxnSpPr>
        <p:spPr>
          <a:xfrm flipH="1">
            <a:off x="10429234" y="912164"/>
            <a:ext cx="1609596" cy="367585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4402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ü"/>
            </a:pPr>
            <a:r>
              <a:rPr lang="en-US" dirty="0"/>
              <a:t>Bump the Apache cookbook version and update the homepage accordingly</a:t>
            </a:r>
          </a:p>
          <a:p>
            <a:pPr marL="609585" indent="-609585">
              <a:lnSpc>
                <a:spcPct val="120000"/>
              </a:lnSpc>
              <a:buFont typeface="Wingdings" charset="2"/>
              <a:buChar char="ü"/>
            </a:pPr>
            <a:r>
              <a:rPr lang="en-US" dirty="0" smtClean="0"/>
              <a:t>Create an environment named "acceptance"</a:t>
            </a:r>
          </a:p>
          <a:p>
            <a:pPr marL="609585" indent="-609585">
              <a:lnSpc>
                <a:spcPct val="120000"/>
              </a:lnSpc>
              <a:buFont typeface="Wingdings" charset="2"/>
              <a:buChar char="ü"/>
            </a:pPr>
            <a:r>
              <a:rPr lang="en-US" dirty="0" smtClean="0"/>
              <a:t>Bootstrap a new web node into the acceptance environment using the new apache cookbook</a:t>
            </a:r>
          </a:p>
          <a:p>
            <a:pPr marL="609585" indent="-609585">
              <a:lnSpc>
                <a:spcPct val="120000"/>
              </a:lnSpc>
              <a:buFont typeface="Wingdings" charset="2"/>
              <a:buChar char="ü"/>
            </a:pPr>
            <a:r>
              <a:rPr lang="en-US" dirty="0" smtClean="0"/>
              <a:t>Run chef-client on all the </a:t>
            </a:r>
            <a:r>
              <a:rPr lang="en-US" dirty="0" smtClean="0"/>
              <a:t>nodes</a:t>
            </a:r>
            <a:endParaRPr lang="en-US" dirty="0" smtClean="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45369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a:t>Load balancer is distributing load across all </a:t>
            </a:r>
            <a:r>
              <a:rPr lang="en-US" dirty="0" smtClean="0"/>
              <a:t>environments</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2721261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196952302"/>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Acceptance</a:t>
            </a:r>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pic>
        <p:nvPicPr>
          <p:cNvPr id="3" name="Picture 2"/>
          <p:cNvPicPr>
            <a:picLocks noChangeAspect="1"/>
          </p:cNvPicPr>
          <p:nvPr/>
        </p:nvPicPr>
        <p:blipFill>
          <a:blip r:embed="rId4"/>
          <a:stretch>
            <a:fillRect/>
          </a:stretch>
        </p:blipFill>
        <p:spPr>
          <a:xfrm>
            <a:off x="11407727" y="2615025"/>
            <a:ext cx="3332188" cy="3487173"/>
          </a:xfrm>
          <a:prstGeom prst="rect">
            <a:avLst/>
          </a:prstGeom>
        </p:spPr>
      </p:pic>
    </p:spTree>
    <p:extLst>
      <p:ext uri="{BB962C8B-B14F-4D97-AF65-F5344CB8AC3E}">
        <p14:creationId xmlns:p14="http://schemas.microsoft.com/office/powerpoint/2010/main" val="345784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40</a:t>
            </a:fld>
            <a:endParaRPr lang="en-US" dirty="0"/>
          </a:p>
        </p:txBody>
      </p:sp>
      <p:pic>
        <p:nvPicPr>
          <p:cNvPr id="7" name="Picture 6"/>
          <p:cNvPicPr>
            <a:picLocks noChangeAspect="1"/>
          </p:cNvPicPr>
          <p:nvPr/>
        </p:nvPicPr>
        <p:blipFill>
          <a:blip r:embed="rId2"/>
          <a:stretch>
            <a:fillRect/>
          </a:stretch>
        </p:blipFill>
        <p:spPr>
          <a:xfrm>
            <a:off x="945302" y="339826"/>
            <a:ext cx="6984933" cy="35545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4572632" y="1846913"/>
            <a:ext cx="6984933" cy="3554530"/>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8355896" y="4180391"/>
            <a:ext cx="6984933" cy="3554530"/>
          </a:xfrm>
          <a:prstGeom prst="rect">
            <a:avLst/>
          </a:prstGeom>
          <a:ln>
            <a:solidFill>
              <a:schemeClr val="tx1"/>
            </a:solidFill>
          </a:ln>
        </p:spPr>
      </p:pic>
      <p:sp>
        <p:nvSpPr>
          <p:cNvPr id="9" name="Rectangle 8"/>
          <p:cNvSpPr/>
          <p:nvPr/>
        </p:nvSpPr>
        <p:spPr bwMode="auto">
          <a:xfrm>
            <a:off x="2253927" y="751194"/>
            <a:ext cx="1699389" cy="375597"/>
          </a:xfrm>
          <a:prstGeom prst="rect">
            <a:avLst/>
          </a:prstGeom>
          <a:noFill/>
          <a:ln w="381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0" name="Rectangle 9"/>
          <p:cNvSpPr/>
          <p:nvPr/>
        </p:nvSpPr>
        <p:spPr bwMode="auto">
          <a:xfrm>
            <a:off x="5787217" y="2280784"/>
            <a:ext cx="1699389" cy="375597"/>
          </a:xfrm>
          <a:prstGeom prst="rect">
            <a:avLst/>
          </a:prstGeom>
          <a:noFill/>
          <a:ln w="381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1" name="Rectangle 10"/>
          <p:cNvSpPr/>
          <p:nvPr/>
        </p:nvSpPr>
        <p:spPr bwMode="auto">
          <a:xfrm>
            <a:off x="9579539" y="4588022"/>
            <a:ext cx="1699389" cy="375597"/>
          </a:xfrm>
          <a:prstGeom prst="rect">
            <a:avLst/>
          </a:prstGeom>
          <a:noFill/>
          <a:ln w="381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TextBox 11"/>
          <p:cNvSpPr txBox="1"/>
          <p:nvPr/>
        </p:nvSpPr>
        <p:spPr bwMode="white">
          <a:xfrm>
            <a:off x="12038830" y="572338"/>
            <a:ext cx="3023125" cy="679652"/>
          </a:xfrm>
          <a:prstGeom prst="rect">
            <a:avLst/>
          </a:prstGeom>
        </p:spPr>
        <p:txBody>
          <a:bodyPr vert="horz" wrap="none" lIns="91440" tIns="91440" rIns="91440" bIns="91440" rtlCol="0">
            <a:normAutofit/>
          </a:bodyPr>
          <a:lstStyle/>
          <a:p>
            <a:r>
              <a:rPr lang="en-US" dirty="0" smtClean="0">
                <a:solidFill>
                  <a:schemeClr val="accent1"/>
                </a:solidFill>
              </a:rPr>
              <a:t>Load Balancer</a:t>
            </a:r>
          </a:p>
        </p:txBody>
      </p:sp>
      <p:cxnSp>
        <p:nvCxnSpPr>
          <p:cNvPr id="14" name="Straight Arrow Connector 13"/>
          <p:cNvCxnSpPr>
            <a:stCxn id="12" idx="1"/>
          </p:cNvCxnSpPr>
          <p:nvPr/>
        </p:nvCxnSpPr>
        <p:spPr>
          <a:xfrm flipH="1">
            <a:off x="4006981" y="912164"/>
            <a:ext cx="8031849" cy="5365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a:stCxn id="12" idx="1"/>
          </p:cNvCxnSpPr>
          <p:nvPr/>
        </p:nvCxnSpPr>
        <p:spPr>
          <a:xfrm flipH="1">
            <a:off x="7513089" y="912164"/>
            <a:ext cx="4525741" cy="160970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a:stCxn id="12" idx="1"/>
            <a:endCxn id="11" idx="0"/>
          </p:cNvCxnSpPr>
          <p:nvPr/>
        </p:nvCxnSpPr>
        <p:spPr>
          <a:xfrm flipH="1">
            <a:off x="10429234" y="912164"/>
            <a:ext cx="1609596" cy="367585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bwMode="white">
          <a:xfrm>
            <a:off x="980195" y="5269450"/>
            <a:ext cx="3023125" cy="679652"/>
          </a:xfrm>
          <a:prstGeom prst="rect">
            <a:avLst/>
          </a:prstGeom>
        </p:spPr>
        <p:txBody>
          <a:bodyPr vert="horz" wrap="none" lIns="91440" tIns="91440" rIns="91440" bIns="91440" rtlCol="0">
            <a:normAutofit/>
          </a:bodyPr>
          <a:lstStyle/>
          <a:p>
            <a:r>
              <a:rPr lang="en-US" dirty="0" smtClean="0">
                <a:solidFill>
                  <a:schemeClr val="accent1"/>
                </a:solidFill>
              </a:rPr>
              <a:t>Production environment </a:t>
            </a:r>
            <a:endParaRPr lang="en-US" dirty="0">
              <a:solidFill>
                <a:schemeClr val="accent1"/>
              </a:solidFill>
            </a:endParaRPr>
          </a:p>
        </p:txBody>
      </p:sp>
      <p:sp>
        <p:nvSpPr>
          <p:cNvPr id="17" name="TextBox 16"/>
          <p:cNvSpPr txBox="1"/>
          <p:nvPr/>
        </p:nvSpPr>
        <p:spPr bwMode="white">
          <a:xfrm>
            <a:off x="3539883" y="6718201"/>
            <a:ext cx="3023125" cy="679652"/>
          </a:xfrm>
          <a:prstGeom prst="rect">
            <a:avLst/>
          </a:prstGeom>
        </p:spPr>
        <p:txBody>
          <a:bodyPr vert="horz" wrap="none" lIns="91440" tIns="91440" rIns="91440" bIns="91440" rtlCol="0">
            <a:normAutofit/>
          </a:bodyPr>
          <a:lstStyle/>
          <a:p>
            <a:r>
              <a:rPr lang="en-US" dirty="0" smtClean="0">
                <a:solidFill>
                  <a:schemeClr val="accent1"/>
                </a:solidFill>
              </a:rPr>
              <a:t>Acceptance  environment </a:t>
            </a:r>
            <a:endParaRPr lang="en-US" dirty="0" smtClean="0">
              <a:solidFill>
                <a:schemeClr val="accent1"/>
              </a:solidFill>
            </a:endParaRPr>
          </a:p>
        </p:txBody>
      </p:sp>
      <p:cxnSp>
        <p:nvCxnSpPr>
          <p:cNvPr id="19" name="Straight Arrow Connector 18"/>
          <p:cNvCxnSpPr/>
          <p:nvPr/>
        </p:nvCxnSpPr>
        <p:spPr>
          <a:xfrm flipV="1">
            <a:off x="2599373" y="3949335"/>
            <a:ext cx="634961" cy="127013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p:nvPr/>
        </p:nvCxnSpPr>
        <p:spPr>
          <a:xfrm flipV="1">
            <a:off x="2619215" y="4465328"/>
            <a:ext cx="1924726" cy="73430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p:nvPr/>
        </p:nvCxnSpPr>
        <p:spPr>
          <a:xfrm flipV="1">
            <a:off x="5728153" y="6132384"/>
            <a:ext cx="2486658" cy="68824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3612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q"/>
            </a:pPr>
            <a:r>
              <a:rPr lang="en-US" dirty="0" smtClean="0"/>
              <a:t>Use Search to separate out the </a:t>
            </a:r>
            <a:r>
              <a:rPr lang="en-US" dirty="0" smtClean="0"/>
              <a:t>environments</a:t>
            </a:r>
            <a:endParaRPr lang="en-US" dirty="0" smtClean="0"/>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12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do we expect to happen when we set a web node to a specific environment?</a:t>
            </a:r>
            <a:endParaRPr lang="en-US" dirty="0" smtClean="0"/>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1745060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endParaRPr lang="en-US" dirty="0" smtClean="0"/>
          </a:p>
          <a:p>
            <a:r>
              <a:rPr lang="en-US" dirty="0" smtClean="0"/>
              <a:t>Which </a:t>
            </a:r>
            <a:r>
              <a:rPr lang="en-US" dirty="0" smtClean="0"/>
              <a:t>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843720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21044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Criteria</a:t>
            </a:r>
          </a:p>
        </p:txBody>
      </p:sp>
      <p:sp>
        <p:nvSpPr>
          <p:cNvPr id="3" name="Content Placeholder 2"/>
          <p:cNvSpPr>
            <a:spLocks noGrp="1"/>
          </p:cNvSpPr>
          <p:nvPr>
            <p:ph sz="quarter" idx="10"/>
          </p:nvPr>
        </p:nvSpPr>
        <p:spPr/>
        <p:txBody>
          <a:bodyPr>
            <a:normAutofit/>
          </a:bodyPr>
          <a:lstStyle/>
          <a:p>
            <a:r>
              <a:rPr lang="en-US" sz="2000" dirty="0"/>
              <a:t>#</a:t>
            </a:r>
          </a:p>
          <a:p>
            <a:r>
              <a:rPr lang="en-US" sz="2000" dirty="0"/>
              <a:t># Cookbook Name:: myhaproxy</a:t>
            </a:r>
          </a:p>
          <a:p>
            <a:r>
              <a:rPr lang="en-US" sz="2000" dirty="0"/>
              <a:t># Recipe:: default</a:t>
            </a:r>
          </a:p>
          <a:p>
            <a:r>
              <a:rPr lang="en-US" sz="2000" dirty="0"/>
              <a:t>#</a:t>
            </a:r>
          </a:p>
          <a:p>
            <a:r>
              <a:rPr lang="en-US" sz="2000" dirty="0"/>
              <a:t># Copyright (c) </a:t>
            </a:r>
            <a:r>
              <a:rPr lang="en-US" sz="2000" dirty="0" smtClean="0"/>
              <a:t>2015 </a:t>
            </a:r>
            <a:r>
              <a:rPr lang="en-US" sz="2000" dirty="0"/>
              <a:t>The Authors, All Rights Reserved.</a:t>
            </a:r>
          </a:p>
          <a:p>
            <a:endParaRPr lang="en-US" sz="2000" dirty="0"/>
          </a:p>
          <a:p>
            <a:r>
              <a:rPr lang="en-US" sz="2000" dirty="0"/>
              <a:t>webservers = search('node', '</a:t>
            </a:r>
            <a:r>
              <a:rPr lang="en-US" sz="2000" dirty="0" err="1"/>
              <a:t>recipes:apache</a:t>
            </a:r>
            <a:r>
              <a:rPr lang="en-US" sz="2000" dirty="0"/>
              <a:t>\:\:default')</a:t>
            </a:r>
          </a:p>
          <a:p>
            <a:endParaRPr lang="en-US" sz="2000" dirty="0"/>
          </a:p>
          <a:p>
            <a:r>
              <a:rPr lang="en-US" sz="2000" dirty="0"/>
              <a:t>template '/</a:t>
            </a:r>
            <a:r>
              <a:rPr lang="en-US" sz="2000" dirty="0" err="1"/>
              <a:t>etc</a:t>
            </a:r>
            <a:r>
              <a:rPr lang="en-US" sz="2000" dirty="0"/>
              <a:t>/</a:t>
            </a:r>
            <a:r>
              <a:rPr lang="en-US" sz="2000" dirty="0" err="1"/>
              <a:t>haproxy</a:t>
            </a:r>
            <a:r>
              <a:rPr lang="en-US" sz="2000" dirty="0"/>
              <a:t>/</a:t>
            </a:r>
            <a:r>
              <a:rPr lang="en-US" sz="2000" dirty="0" err="1"/>
              <a:t>haproxy.cfg</a:t>
            </a:r>
            <a:r>
              <a:rPr lang="en-US" sz="2000" dirty="0"/>
              <a:t>' </a:t>
            </a:r>
            <a:r>
              <a:rPr lang="en-US" sz="2000" dirty="0" smtClean="0"/>
              <a:t>do</a:t>
            </a:r>
            <a:endParaRPr lang="en-US" sz="2000" dirty="0"/>
          </a:p>
          <a:p>
            <a:r>
              <a:rPr lang="en-US" sz="2000" dirty="0"/>
              <a:t>#...</a:t>
            </a:r>
          </a:p>
          <a:p>
            <a:endParaRPr lang="en-US" sz="20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haproxy</a:t>
            </a:r>
            <a:r>
              <a:rPr lang="en-US" dirty="0" smtClean="0"/>
              <a:t>/recipes/default.rb</a:t>
            </a:r>
            <a:endParaRPr lang="en-US" dirty="0"/>
          </a:p>
        </p:txBody>
      </p:sp>
      <p:sp>
        <p:nvSpPr>
          <p:cNvPr id="6" name="Text Placeholder 5"/>
          <p:cNvSpPr>
            <a:spLocks noGrp="1"/>
          </p:cNvSpPr>
          <p:nvPr>
            <p:ph type="body" sz="quarter" idx="13"/>
          </p:nvPr>
        </p:nvSpPr>
        <p:spPr>
          <a:xfrm>
            <a:off x="1135042" y="4479736"/>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36805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Modify the myhaproxy 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2000" dirty="0"/>
              <a:t>#</a:t>
            </a:r>
          </a:p>
          <a:p>
            <a:r>
              <a:rPr lang="en-US" sz="2000" dirty="0"/>
              <a:t># Cookbook Name:: </a:t>
            </a:r>
            <a:r>
              <a:rPr lang="en-US" sz="2000" dirty="0" err="1"/>
              <a:t>myhaproxy</a:t>
            </a:r>
            <a:endParaRPr lang="en-US" sz="2000" dirty="0"/>
          </a:p>
          <a:p>
            <a:r>
              <a:rPr lang="en-US" sz="2000" dirty="0"/>
              <a:t># Recipe:: default</a:t>
            </a:r>
          </a:p>
          <a:p>
            <a:r>
              <a:rPr lang="en-US" sz="2000" dirty="0"/>
              <a:t>#</a:t>
            </a:r>
          </a:p>
          <a:p>
            <a:r>
              <a:rPr lang="en-US" sz="2000" dirty="0"/>
              <a:t># Copyright (c) 2015 The Authors, All Rights Reserved.</a:t>
            </a:r>
          </a:p>
          <a:p>
            <a:endParaRPr lang="en-US" sz="2000" dirty="0"/>
          </a:p>
          <a:p>
            <a:r>
              <a:rPr lang="en-US" sz="2000" dirty="0"/>
              <a:t>webservers = search('node', </a:t>
            </a:r>
            <a:r>
              <a:rPr lang="en-US" sz="2000" dirty="0" smtClean="0"/>
              <a:t>"</a:t>
            </a:r>
            <a:r>
              <a:rPr lang="en-US" sz="2000" dirty="0" err="1" smtClean="0"/>
              <a:t>role:web</a:t>
            </a:r>
            <a:r>
              <a:rPr lang="en-US" sz="2000" dirty="0" smtClean="0"/>
              <a:t> </a:t>
            </a:r>
            <a:r>
              <a:rPr lang="en-US" sz="2000" dirty="0"/>
              <a:t>AND </a:t>
            </a:r>
            <a:r>
              <a:rPr lang="en-US" sz="2000" dirty="0" err="1"/>
              <a:t>chef_environment</a:t>
            </a:r>
            <a:r>
              <a:rPr lang="en-US" sz="2000" dirty="0"/>
              <a:t>:#{</a:t>
            </a:r>
            <a:r>
              <a:rPr lang="en-US" sz="2000" dirty="0" err="1"/>
              <a:t>node.chef_environment</a:t>
            </a:r>
            <a:r>
              <a:rPr lang="en-US" sz="2000" dirty="0" smtClean="0"/>
              <a:t>}")</a:t>
            </a:r>
            <a:endParaRPr lang="en-US" sz="2000" dirty="0"/>
          </a:p>
          <a:p>
            <a:endParaRPr lang="en-US" sz="2000" dirty="0"/>
          </a:p>
          <a:p>
            <a:r>
              <a:rPr lang="en-US" sz="2000" dirty="0"/>
              <a:t>template '/</a:t>
            </a:r>
            <a:r>
              <a:rPr lang="en-US" sz="2000" dirty="0" err="1"/>
              <a:t>etc</a:t>
            </a:r>
            <a:r>
              <a:rPr lang="en-US" sz="2000" dirty="0"/>
              <a:t>/</a:t>
            </a:r>
            <a:r>
              <a:rPr lang="en-US" sz="2000" dirty="0" err="1"/>
              <a:t>haproxy</a:t>
            </a:r>
            <a:r>
              <a:rPr lang="en-US" sz="2000" dirty="0"/>
              <a:t>/</a:t>
            </a:r>
            <a:r>
              <a:rPr lang="en-US" sz="2000" dirty="0" err="1"/>
              <a:t>haproxy.cfg</a:t>
            </a:r>
            <a:r>
              <a:rPr lang="en-US" sz="2000" dirty="0"/>
              <a:t>' do</a:t>
            </a:r>
          </a:p>
          <a:p>
            <a:r>
              <a:rPr lang="en-US" sz="2000" dirty="0"/>
              <a:t>#...</a:t>
            </a:r>
          </a:p>
          <a:p>
            <a:endParaRPr lang="en-US" sz="20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haproxy</a:t>
            </a:r>
            <a:r>
              <a:rPr lang="en-US" dirty="0" smtClean="0"/>
              <a:t>/recipes/default.rb</a:t>
            </a:r>
            <a:endParaRPr lang="en-US" dirty="0"/>
          </a:p>
        </p:txBody>
      </p:sp>
      <p:sp>
        <p:nvSpPr>
          <p:cNvPr id="6" name="Text Placeholder 5"/>
          <p:cNvSpPr>
            <a:spLocks noGrp="1"/>
          </p:cNvSpPr>
          <p:nvPr>
            <p:ph type="body" sz="quarter" idx="13"/>
          </p:nvPr>
        </p:nvSpPr>
        <p:spPr>
          <a:xfrm>
            <a:off x="1135042" y="4489807"/>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19383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Version the </a:t>
            </a:r>
            <a:r>
              <a:rPr lang="en-US" dirty="0" err="1" smtClean="0"/>
              <a:t>haproxy</a:t>
            </a:r>
            <a:r>
              <a:rPr lang="en-US" dirty="0" smtClean="0"/>
              <a:t> metadata.rb</a:t>
            </a:r>
            <a:endParaRPr lang="en-US" dirty="0"/>
          </a:p>
        </p:txBody>
      </p:sp>
      <p:sp>
        <p:nvSpPr>
          <p:cNvPr id="3" name="Content Placeholder 2"/>
          <p:cNvSpPr>
            <a:spLocks noGrp="1"/>
          </p:cNvSpPr>
          <p:nvPr>
            <p:ph sz="quarter" idx="10"/>
          </p:nvPr>
        </p:nvSpPr>
        <p:spPr/>
        <p:txBody>
          <a:bodyPr/>
          <a:lstStyle/>
          <a:p>
            <a:r>
              <a:rPr lang="en-US" dirty="0" smtClean="0"/>
              <a:t>name             '</a:t>
            </a:r>
            <a:r>
              <a:rPr lang="en-US" dirty="0" err="1" smtClean="0"/>
              <a:t>haproxy</a:t>
            </a:r>
            <a:r>
              <a:rPr lang="en-US" dirty="0"/>
              <a:t>'</a:t>
            </a:r>
          </a:p>
          <a:p>
            <a:r>
              <a:rPr lang="en-US" dirty="0" smtClean="0"/>
              <a:t>maintainer       </a:t>
            </a:r>
            <a:r>
              <a:rPr lang="en-US" dirty="0"/>
              <a:t>'The Authors'</a:t>
            </a:r>
          </a:p>
          <a:p>
            <a:r>
              <a:rPr lang="en-US" dirty="0"/>
              <a:t>maintainer_email 'you@example.com'</a:t>
            </a:r>
          </a:p>
          <a:p>
            <a:r>
              <a:rPr lang="en-US" dirty="0" smtClean="0"/>
              <a:t>license          'all_rights</a:t>
            </a:r>
            <a:r>
              <a:rPr lang="en-US" dirty="0"/>
              <a:t>'</a:t>
            </a:r>
          </a:p>
          <a:p>
            <a:r>
              <a:rPr lang="en-US" dirty="0" smtClean="0"/>
              <a:t>description      'Installs/Configures </a:t>
            </a:r>
            <a:r>
              <a:rPr lang="en-US" dirty="0"/>
              <a:t>myhaproxy'</a:t>
            </a:r>
          </a:p>
          <a:p>
            <a:r>
              <a:rPr lang="en-US" dirty="0"/>
              <a:t>long_description 'Installs/Configures </a:t>
            </a:r>
            <a:r>
              <a:rPr lang="en-US" dirty="0" err="1"/>
              <a:t>myhaproxy'version</a:t>
            </a:r>
            <a:r>
              <a:rPr lang="en-US" dirty="0"/>
              <a:t> '</a:t>
            </a:r>
            <a:r>
              <a:rPr lang="en-US" dirty="0" smtClean="0"/>
              <a:t>0.3.0</a:t>
            </a:r>
            <a:r>
              <a:rPr lang="en-US" dirty="0"/>
              <a:t>'</a:t>
            </a:r>
          </a:p>
          <a:p>
            <a:endParaRPr lang="en-US" dirty="0"/>
          </a:p>
          <a:p>
            <a:r>
              <a:rPr lang="en-US" dirty="0"/>
              <a:t>depends 'apache', '&gt;= 0.3.0</a:t>
            </a:r>
            <a:r>
              <a:rPr lang="en-US"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haproxy</a:t>
            </a:r>
            <a:r>
              <a:rPr lang="en-US" dirty="0" smtClean="0"/>
              <a:t>/metadata.rb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3603742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3170843"/>
          </a:xfrm>
        </p:spPr>
        <p:txBody>
          <a:bodyPr/>
          <a:lstStyle/>
          <a:p>
            <a:r>
              <a:rPr lang="en-US" dirty="0"/>
              <a:t>Resolving cookbook dependencies...</a:t>
            </a:r>
          </a:p>
          <a:p>
            <a:r>
              <a:rPr lang="en-US" dirty="0"/>
              <a:t>Fetching 'apache' from source at ../apache</a:t>
            </a:r>
          </a:p>
          <a:p>
            <a:r>
              <a:rPr lang="en-US" dirty="0"/>
              <a:t>Fetching '</a:t>
            </a:r>
            <a:r>
              <a:rPr lang="en-US" dirty="0" err="1"/>
              <a:t>haproxy</a:t>
            </a:r>
            <a:r>
              <a:rPr lang="en-US" dirty="0"/>
              <a:t>' from source at .</a:t>
            </a:r>
          </a:p>
          <a:p>
            <a:r>
              <a:rPr lang="en-US" dirty="0"/>
              <a:t>Using apache (0.3.1) from source at ../apache</a:t>
            </a:r>
          </a:p>
          <a:p>
            <a:r>
              <a:rPr lang="en-US" dirty="0"/>
              <a:t>Using apache2 (3.1.0)</a:t>
            </a:r>
          </a:p>
          <a:p>
            <a:r>
              <a:rPr lang="en-US" dirty="0"/>
              <a:t>Using </a:t>
            </a:r>
            <a:r>
              <a:rPr lang="en-US" dirty="0" err="1"/>
              <a:t>haproxy</a:t>
            </a:r>
            <a:r>
              <a:rPr lang="en-US" dirty="0"/>
              <a:t> </a:t>
            </a:r>
            <a:r>
              <a:rPr lang="en-US" dirty="0" smtClean="0"/>
              <a:t>(</a:t>
            </a:r>
            <a:r>
              <a:rPr lang="en-US" dirty="0"/>
              <a:t>0</a:t>
            </a:r>
            <a:r>
              <a:rPr lang="en-US" dirty="0" smtClean="0"/>
              <a:t>.3.0</a:t>
            </a:r>
            <a:r>
              <a:rPr lang="en-US" dirty="0"/>
              <a:t>) from source at .</a:t>
            </a:r>
          </a:p>
        </p:txBody>
      </p:sp>
      <p:sp>
        <p:nvSpPr>
          <p:cNvPr id="3" name="Title 2"/>
          <p:cNvSpPr>
            <a:spLocks noGrp="1"/>
          </p:cNvSpPr>
          <p:nvPr>
            <p:ph type="title"/>
          </p:nvPr>
        </p:nvSpPr>
        <p:spPr/>
        <p:txBody>
          <a:bodyPr/>
          <a:lstStyle/>
          <a:p>
            <a:r>
              <a:rPr lang="en-US" dirty="0"/>
              <a:t>GE</a:t>
            </a:r>
            <a:r>
              <a:rPr lang="en-US" dirty="0" smtClean="0"/>
              <a:t>: 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 </a:t>
            </a:r>
            <a:r>
              <a:rPr lang="en-US" dirty="0"/>
              <a:t>cd </a:t>
            </a:r>
            <a:r>
              <a:rPr lang="en-US" dirty="0" smtClean="0"/>
              <a:t>cookbooks/</a:t>
            </a:r>
            <a:r>
              <a:rPr lang="en-US" dirty="0" err="1" smtClean="0"/>
              <a:t>haproxy</a:t>
            </a:r>
            <a:endParaRPr lang="en-US" dirty="0" smtClean="0"/>
          </a:p>
          <a:p>
            <a:r>
              <a:rPr lang="en-US" dirty="0" smtClean="0"/>
              <a:t>$ berks install</a:t>
            </a:r>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9" name="Content Placeholder 1"/>
          <p:cNvSpPr txBox="1">
            <a:spLocks/>
          </p:cNvSpPr>
          <p:nvPr/>
        </p:nvSpPr>
        <p:spPr bwMode="white">
          <a:xfrm>
            <a:off x="1121104" y="7010620"/>
            <a:ext cx="14423693" cy="1205030"/>
          </a:xfrm>
          <a:prstGeom prst="rect">
            <a:avLst/>
          </a:prstGeom>
          <a:solidFill>
            <a:schemeClr val="tx2"/>
          </a:solidFill>
          <a:ln w="12700">
            <a:solidFill>
              <a:schemeClr val="tx2"/>
            </a:solidFill>
            <a:prstDash val="dash"/>
          </a:ln>
        </p:spPr>
        <p:txBody>
          <a:bodyPr vert="horz" wrap="square" lIns="91440" tIns="45720" rIns="91440" bIns="45720" rtlCol="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kern="1200" baseline="0">
                <a:solidFill>
                  <a:srgbClr val="FFFFFF"/>
                </a:solidFill>
                <a:latin typeface="Courier New" panose="02070309020205020404" pitchFamily="49" charset="0"/>
                <a:ea typeface="+mn-ea"/>
                <a:cs typeface="Courier New" panose="02070309020205020404" pitchFamily="49" charset="0"/>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t>Skipping apache (0.3.1) (frozen)</a:t>
            </a:r>
          </a:p>
          <a:p>
            <a:r>
              <a:rPr lang="en-US" dirty="0" smtClean="0"/>
              <a:t>Uploaded </a:t>
            </a:r>
            <a:r>
              <a:rPr lang="en-US" dirty="0" err="1" smtClean="0"/>
              <a:t>haproxy</a:t>
            </a:r>
            <a:r>
              <a:rPr lang="en-US" dirty="0" smtClean="0"/>
              <a:t> (0.3.0) to: 'https://api.chef.io:443/organizations/ORGNAME'</a:t>
            </a:r>
          </a:p>
        </p:txBody>
      </p:sp>
      <p:sp>
        <p:nvSpPr>
          <p:cNvPr id="10" name="Text Placeholder 3"/>
          <p:cNvSpPr txBox="1">
            <a:spLocks/>
          </p:cNvSpPr>
          <p:nvPr/>
        </p:nvSpPr>
        <p:spPr bwMode="white">
          <a:xfrm>
            <a:off x="1121104" y="6031806"/>
            <a:ext cx="14422528" cy="729785"/>
          </a:xfrm>
          <a:prstGeom prst="rect">
            <a:avLst/>
          </a:prstGeom>
          <a:solidFill>
            <a:schemeClr val="tx2">
              <a:lumMod val="95000"/>
              <a:lumOff val="5000"/>
            </a:schemeClr>
          </a:solidFill>
        </p:spPr>
        <p:txBody>
          <a:bodyPr vert="horz" wrap="square" lIns="91440" tIns="0" rIns="0" bIns="0" rtlCol="0" anchor="ctr" anchorCtr="0">
            <a:noAutofit/>
          </a:bodyPr>
          <a:lstStyle>
            <a:lvl1pPr marL="0" indent="0" algn="l" defTabSz="1219120" rtl="0" eaLnBrk="1" latinLnBrk="0" hangingPunct="1">
              <a:lnSpc>
                <a:spcPct val="100000"/>
              </a:lnSpc>
              <a:spcBef>
                <a:spcPts val="800"/>
              </a:spcBef>
              <a:buSzPct val="90000"/>
              <a:buFont typeface="Arial" pitchFamily="34" charset="0"/>
              <a:buNone/>
              <a:defRPr sz="3733" kern="1200" baseline="0">
                <a:solidFill>
                  <a:schemeClr val="bg1"/>
                </a:solidFill>
                <a:latin typeface="Courier New" panose="02070309020205020404" pitchFamily="49" charset="0"/>
                <a:ea typeface="+mn-ea"/>
                <a:cs typeface="Courier New" panose="02070309020205020404" pitchFamily="49" charset="0"/>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t>$ berks upload</a:t>
            </a:r>
            <a:endParaRPr lang="en-US" dirty="0"/>
          </a:p>
        </p:txBody>
      </p:sp>
    </p:spTree>
    <p:extLst>
      <p:ext uri="{BB962C8B-B14F-4D97-AF65-F5344CB8AC3E}">
        <p14:creationId xmlns:p14="http://schemas.microsoft.com/office/powerpoint/2010/main" val="33600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1205030"/>
          </a:xfrm>
        </p:spPr>
        <p:txBody>
          <a:bodyPr/>
          <a:lstStyle/>
          <a:p>
            <a:endParaRPr lang="en-US" dirty="0" smtClean="0"/>
          </a:p>
        </p:txBody>
      </p:sp>
      <p:sp>
        <p:nvSpPr>
          <p:cNvPr id="3" name="Title 2"/>
          <p:cNvSpPr>
            <a:spLocks noGrp="1"/>
          </p:cNvSpPr>
          <p:nvPr>
            <p:ph type="title"/>
          </p:nvPr>
        </p:nvSpPr>
        <p:spPr/>
        <p:txBody>
          <a:bodyPr/>
          <a:lstStyle/>
          <a:p>
            <a:r>
              <a:rPr lang="en-US" dirty="0"/>
              <a:t>GE: </a:t>
            </a:r>
            <a:r>
              <a:rPr lang="en-US" dirty="0" smtClean="0"/>
              <a:t>Upload </a:t>
            </a:r>
            <a:r>
              <a:rPr lang="en-US" dirty="0" err="1" smtClean="0"/>
              <a:t>HAProxy</a:t>
            </a:r>
            <a:r>
              <a:rPr lang="en-US" dirty="0" smtClean="0"/>
              <a:t> Cookbook</a:t>
            </a:r>
            <a:endParaRPr lang="en-US" dirty="0"/>
          </a:p>
        </p:txBody>
      </p:sp>
      <p:sp>
        <p:nvSpPr>
          <p:cNvPr id="4" name="Text Placeholder 3"/>
          <p:cNvSpPr>
            <a:spLocks noGrp="1"/>
          </p:cNvSpPr>
          <p:nvPr>
            <p:ph type="body" sz="quarter" idx="11"/>
          </p:nvPr>
        </p:nvSpPr>
        <p:spPr/>
        <p:txBody>
          <a:bodyPr/>
          <a:lstStyle/>
          <a:p>
            <a:r>
              <a:rPr lang="en-US" dirty="0" smtClean="0"/>
              <a:t>$ knife cookbook upload </a:t>
            </a:r>
            <a:r>
              <a:rPr lang="en-US" dirty="0" err="1" smtClean="0"/>
              <a:t>haproxy</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030945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4058249034"/>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sp>
        <p:nvSpPr>
          <p:cNvPr id="12" name="Rounded Rectangle 11"/>
          <p:cNvSpPr/>
          <p:nvPr/>
        </p:nvSpPr>
        <p:spPr bwMode="auto">
          <a:xfrm>
            <a:off x="7362634" y="1300346"/>
            <a:ext cx="8390681" cy="5912036"/>
          </a:xfrm>
          <a:prstGeom prst="roundRect">
            <a:avLst/>
          </a:prstGeom>
          <a:solidFill>
            <a:schemeClr val="accent1">
              <a:alpha val="26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p:nvSpPr>
        <p:spPr bwMode="white">
          <a:xfrm>
            <a:off x="10507244" y="1391069"/>
            <a:ext cx="3431865" cy="1073541"/>
          </a:xfrm>
          <a:prstGeom prst="rect">
            <a:avLst/>
          </a:prstGeom>
        </p:spPr>
        <p:txBody>
          <a:bodyPr vert="horz" wrap="square" lIns="91440" tIns="91440" rIns="91440" bIns="91440" rtlCol="0">
            <a:noAutofit/>
          </a:bodyPr>
          <a:lstStyle/>
          <a:p>
            <a:r>
              <a:rPr lang="en-US" sz="5400" dirty="0" smtClean="0"/>
              <a:t>_default</a:t>
            </a:r>
          </a:p>
        </p:txBody>
      </p:sp>
      <p:pic>
        <p:nvPicPr>
          <p:cNvPr id="3" name="Picture 2"/>
          <p:cNvPicPr>
            <a:picLocks noChangeAspect="1"/>
          </p:cNvPicPr>
          <p:nvPr/>
        </p:nvPicPr>
        <p:blipFill>
          <a:blip r:embed="rId4"/>
          <a:stretch>
            <a:fillRect/>
          </a:stretch>
        </p:blipFill>
        <p:spPr>
          <a:xfrm>
            <a:off x="11394501" y="2552173"/>
            <a:ext cx="3345414" cy="3518453"/>
          </a:xfrm>
          <a:prstGeom prst="rect">
            <a:avLst/>
          </a:prstGeom>
        </p:spPr>
      </p:pic>
    </p:spTree>
    <p:extLst>
      <p:ext uri="{BB962C8B-B14F-4D97-AF65-F5344CB8AC3E}">
        <p14:creationId xmlns:p14="http://schemas.microsoft.com/office/powerpoint/2010/main" val="1375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99583"/>
            <a:ext cx="14423693" cy="5165468"/>
          </a:xfrm>
        </p:spPr>
        <p:txBody>
          <a:bodyPr/>
          <a:lstStyle/>
          <a:p>
            <a:r>
              <a:rPr lang="en-US" sz="1800" dirty="0" smtClean="0"/>
              <a:t>...</a:t>
            </a:r>
            <a:endParaRPr lang="en-US" sz="1800" dirty="0"/>
          </a:p>
          <a:p>
            <a:r>
              <a:rPr lang="en-US" sz="1800" dirty="0"/>
              <a:t>ec2-54-88-169-195.compute-1.amazonaws.com   * directory[/</a:t>
            </a:r>
            <a:r>
              <a:rPr lang="en-US" sz="1800" dirty="0" err="1"/>
              <a:t>var</a:t>
            </a:r>
            <a:r>
              <a:rPr lang="en-US" sz="1800" dirty="0"/>
              <a:t>/log/chef] action create (up to date)</a:t>
            </a:r>
          </a:p>
          <a:p>
            <a:r>
              <a:rPr lang="en-US" sz="1800" dirty="0"/>
              <a:t>ec2-54-88-169-195.compute-1.amazonaws.com   * directory[/</a:t>
            </a:r>
            <a:r>
              <a:rPr lang="en-US" sz="1800" dirty="0" err="1"/>
              <a:t>etc</a:t>
            </a:r>
            <a:r>
              <a:rPr lang="en-US" sz="1800" dirty="0"/>
              <a:t>/chef] action create (up to date)</a:t>
            </a:r>
          </a:p>
          <a:p>
            <a:r>
              <a:rPr lang="en-US" sz="1800" dirty="0"/>
              <a:t>ec2-54-88-169-195.compute-1.amazonaws.com   * template[/</a:t>
            </a:r>
            <a:r>
              <a:rPr lang="en-US" sz="1800" dirty="0" err="1"/>
              <a:t>etc</a:t>
            </a:r>
            <a:r>
              <a:rPr lang="en-US" sz="1800" dirty="0"/>
              <a:t>/</a:t>
            </a:r>
            <a:r>
              <a:rPr lang="en-US" sz="1800" dirty="0" err="1"/>
              <a:t>init.d</a:t>
            </a:r>
            <a:r>
              <a:rPr lang="en-US" sz="1800" dirty="0"/>
              <a:t>/chef-client] action create (up to date)</a:t>
            </a:r>
          </a:p>
          <a:p>
            <a:r>
              <a:rPr lang="en-US" sz="1800" dirty="0"/>
              <a:t>ec2-54-88-169-195.compute-1.amazonaws.com   * template[/</a:t>
            </a:r>
            <a:r>
              <a:rPr lang="en-US" sz="1800" dirty="0" err="1"/>
              <a:t>etc</a:t>
            </a:r>
            <a:r>
              <a:rPr lang="en-US" sz="1800" dirty="0"/>
              <a:t>/</a:t>
            </a:r>
            <a:r>
              <a:rPr lang="en-US" sz="1800" dirty="0" err="1"/>
              <a:t>sysconfig</a:t>
            </a:r>
            <a:r>
              <a:rPr lang="en-US" sz="1800" dirty="0"/>
              <a:t>/chef-client] action create (up to date)</a:t>
            </a:r>
          </a:p>
          <a:p>
            <a:r>
              <a:rPr lang="en-US" sz="1800" dirty="0"/>
              <a:t>ec2-54-88-169-195.compute-1.amazonaws.com   * service[chef-client] action enable (up to date)</a:t>
            </a:r>
          </a:p>
          <a:p>
            <a:r>
              <a:rPr lang="en-US" sz="1800" dirty="0"/>
              <a:t>ec2-54-88-169-195.compute-1.amazonaws.com   * service[chef-client] action start (up to date)</a:t>
            </a:r>
          </a:p>
          <a:p>
            <a:r>
              <a:rPr lang="en-US" sz="1800" dirty="0"/>
              <a:t>ec2-54-88-169-195.compute-1.amazonaws.com</a:t>
            </a:r>
          </a:p>
          <a:p>
            <a:r>
              <a:rPr lang="en-US" sz="1800" dirty="0"/>
              <a:t>ec2-54-88-169-195.compute-1.amazonaws.com Running handlers:</a:t>
            </a:r>
          </a:p>
          <a:p>
            <a:r>
              <a:rPr lang="en-US" sz="1800" dirty="0"/>
              <a:t>ec2-54-88-169-195.compute-1.amazonaws.com Running handlers complete</a:t>
            </a:r>
          </a:p>
          <a:p>
            <a:r>
              <a:rPr lang="en-US" sz="1800" dirty="0"/>
              <a:t>ec2-54-88-169-195.compute-1.amazonaws.com Chef Client finished, 0/13 resources updated in 28.735845396 seconds</a:t>
            </a:r>
          </a:p>
        </p:txBody>
      </p:sp>
      <p:sp>
        <p:nvSpPr>
          <p:cNvPr id="3" name="Title 2"/>
          <p:cNvSpPr>
            <a:spLocks noGrp="1"/>
          </p:cNvSpPr>
          <p:nvPr>
            <p:ph type="title"/>
          </p:nvPr>
        </p:nvSpPr>
        <p:spPr>
          <a:xfrm>
            <a:off x="583660" y="233464"/>
            <a:ext cx="14961140" cy="898913"/>
          </a:xfrm>
        </p:spPr>
        <p:txBody>
          <a:bodyPr/>
          <a:lstStyle/>
          <a:p>
            <a:r>
              <a:rPr lang="en-US" dirty="0" smtClean="0"/>
              <a:t>GE: Run chef-client on all nodes</a:t>
            </a:r>
            <a:endParaRPr lang="en-US" dirty="0"/>
          </a:p>
        </p:txBody>
      </p:sp>
      <p:sp>
        <p:nvSpPr>
          <p:cNvPr id="4" name="Text Placeholder 3"/>
          <p:cNvSpPr>
            <a:spLocks noGrp="1"/>
          </p:cNvSpPr>
          <p:nvPr>
            <p:ph type="body" sz="quarter" idx="11"/>
          </p:nvPr>
        </p:nvSpPr>
        <p:spPr>
          <a:xfrm>
            <a:off x="1121104" y="1337149"/>
            <a:ext cx="14422528" cy="1203039"/>
          </a:xfrm>
        </p:spPr>
        <p:txBody>
          <a:bodyPr/>
          <a:lstStyle/>
          <a:p>
            <a:r>
              <a:rPr lang="en-US" sz="3000" dirty="0" smtClean="0">
                <a:latin typeface="Courier New" panose="02070309020205020404" pitchFamily="49" charset="0"/>
                <a:cs typeface="Courier New" panose="02070309020205020404" pitchFamily="49" charset="0"/>
              </a:rPr>
              <a:t>$ knife </a:t>
            </a:r>
            <a:r>
              <a:rPr lang="en-US" sz="3000" dirty="0" err="1" smtClean="0">
                <a:latin typeface="Courier New" panose="02070309020205020404" pitchFamily="49" charset="0"/>
                <a:cs typeface="Courier New" panose="02070309020205020404" pitchFamily="49" charset="0"/>
              </a:rPr>
              <a:t>ssh</a:t>
            </a:r>
            <a:r>
              <a:rPr lang="en-US" sz="3000" dirty="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a:t>
            </a:r>
            <a:r>
              <a:rPr lang="en-US" sz="3200" dirty="0" smtClean="0">
                <a:latin typeface="Courier New"/>
                <a:cs typeface="Courier New"/>
              </a:rPr>
              <a:t>*:*</a:t>
            </a:r>
            <a:r>
              <a:rPr lang="en-US" sz="3000" dirty="0" smtClean="0">
                <a:latin typeface="Courier New" panose="02070309020205020404" pitchFamily="49" charset="0"/>
                <a:cs typeface="Courier New" panose="02070309020205020404" pitchFamily="49" charset="0"/>
              </a:rPr>
              <a:t>" -x USERNAME -P PASSWORD "sudo chef-client"</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53957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51</a:t>
            </a:fld>
            <a:endParaRPr lang="en-US" dirty="0"/>
          </a:p>
        </p:txBody>
      </p:sp>
      <p:pic>
        <p:nvPicPr>
          <p:cNvPr id="7" name="Picture 6"/>
          <p:cNvPicPr>
            <a:picLocks noChangeAspect="1"/>
          </p:cNvPicPr>
          <p:nvPr/>
        </p:nvPicPr>
        <p:blipFill>
          <a:blip r:embed="rId2"/>
          <a:stretch>
            <a:fillRect/>
          </a:stretch>
        </p:blipFill>
        <p:spPr>
          <a:xfrm>
            <a:off x="945302" y="339826"/>
            <a:ext cx="6984933" cy="35545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4572632" y="1846913"/>
            <a:ext cx="6984933" cy="3554530"/>
          </a:xfrm>
          <a:prstGeom prst="rect">
            <a:avLst/>
          </a:prstGeom>
          <a:ln>
            <a:solidFill>
              <a:schemeClr val="tx1"/>
            </a:solidFill>
          </a:ln>
        </p:spPr>
      </p:pic>
      <p:sp>
        <p:nvSpPr>
          <p:cNvPr id="9" name="Rectangle 8"/>
          <p:cNvSpPr/>
          <p:nvPr/>
        </p:nvSpPr>
        <p:spPr bwMode="auto">
          <a:xfrm>
            <a:off x="2253927" y="751194"/>
            <a:ext cx="1699389" cy="375597"/>
          </a:xfrm>
          <a:prstGeom prst="rect">
            <a:avLst/>
          </a:prstGeom>
          <a:noFill/>
          <a:ln w="381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0" name="Rectangle 9"/>
          <p:cNvSpPr/>
          <p:nvPr/>
        </p:nvSpPr>
        <p:spPr bwMode="auto">
          <a:xfrm>
            <a:off x="5787217" y="2280784"/>
            <a:ext cx="1699389" cy="375597"/>
          </a:xfrm>
          <a:prstGeom prst="rect">
            <a:avLst/>
          </a:prstGeom>
          <a:noFill/>
          <a:ln w="381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TextBox 11"/>
          <p:cNvSpPr txBox="1"/>
          <p:nvPr/>
        </p:nvSpPr>
        <p:spPr bwMode="white">
          <a:xfrm>
            <a:off x="12038830" y="572338"/>
            <a:ext cx="3023125" cy="679652"/>
          </a:xfrm>
          <a:prstGeom prst="rect">
            <a:avLst/>
          </a:prstGeom>
        </p:spPr>
        <p:txBody>
          <a:bodyPr vert="horz" wrap="none" lIns="91440" tIns="91440" rIns="91440" bIns="91440" rtlCol="0">
            <a:normAutofit/>
          </a:bodyPr>
          <a:lstStyle/>
          <a:p>
            <a:r>
              <a:rPr lang="en-US" dirty="0" smtClean="0">
                <a:solidFill>
                  <a:schemeClr val="accent1"/>
                </a:solidFill>
              </a:rPr>
              <a:t>Load Balancer</a:t>
            </a:r>
          </a:p>
        </p:txBody>
      </p:sp>
      <p:cxnSp>
        <p:nvCxnSpPr>
          <p:cNvPr id="14" name="Straight Arrow Connector 13"/>
          <p:cNvCxnSpPr>
            <a:stCxn id="12" idx="1"/>
          </p:cNvCxnSpPr>
          <p:nvPr/>
        </p:nvCxnSpPr>
        <p:spPr>
          <a:xfrm flipH="1">
            <a:off x="4006981" y="912164"/>
            <a:ext cx="8031849" cy="5365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a:stCxn id="12" idx="1"/>
          </p:cNvCxnSpPr>
          <p:nvPr/>
        </p:nvCxnSpPr>
        <p:spPr>
          <a:xfrm flipH="1">
            <a:off x="7513089" y="912164"/>
            <a:ext cx="4525741" cy="160970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bwMode="white">
          <a:xfrm>
            <a:off x="12191230" y="2084042"/>
            <a:ext cx="3023125" cy="679652"/>
          </a:xfrm>
          <a:prstGeom prst="rect">
            <a:avLst/>
          </a:prstGeom>
        </p:spPr>
        <p:txBody>
          <a:bodyPr vert="horz" wrap="none" lIns="91440" tIns="91440" rIns="91440" bIns="91440" rtlCol="0">
            <a:normAutofit/>
          </a:bodyPr>
          <a:lstStyle/>
          <a:p>
            <a:r>
              <a:rPr lang="en-US" dirty="0" smtClean="0">
                <a:solidFill>
                  <a:schemeClr val="accent1"/>
                </a:solidFill>
              </a:rPr>
              <a:t>Node4</a:t>
            </a:r>
          </a:p>
        </p:txBody>
      </p:sp>
      <p:pic>
        <p:nvPicPr>
          <p:cNvPr id="13" name="Picture 12"/>
          <p:cNvPicPr>
            <a:picLocks noChangeAspect="1"/>
          </p:cNvPicPr>
          <p:nvPr/>
        </p:nvPicPr>
        <p:blipFill>
          <a:blip r:embed="rId4"/>
          <a:stretch>
            <a:fillRect/>
          </a:stretch>
        </p:blipFill>
        <p:spPr>
          <a:xfrm>
            <a:off x="8392987" y="4274651"/>
            <a:ext cx="7134755" cy="3630772"/>
          </a:xfrm>
          <a:prstGeom prst="rect">
            <a:avLst/>
          </a:prstGeom>
          <a:ln>
            <a:solidFill>
              <a:schemeClr val="tx1"/>
            </a:solidFill>
          </a:ln>
        </p:spPr>
      </p:pic>
      <p:sp>
        <p:nvSpPr>
          <p:cNvPr id="11" name="Rectangle 10"/>
          <p:cNvSpPr/>
          <p:nvPr/>
        </p:nvSpPr>
        <p:spPr bwMode="auto">
          <a:xfrm>
            <a:off x="9955194" y="4695335"/>
            <a:ext cx="1699389" cy="375597"/>
          </a:xfrm>
          <a:prstGeom prst="rect">
            <a:avLst/>
          </a:prstGeom>
          <a:noFill/>
          <a:ln w="381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8" name="Straight Arrow Connector 17"/>
          <p:cNvCxnSpPr>
            <a:stCxn id="15" idx="1"/>
            <a:endCxn id="11" idx="0"/>
          </p:cNvCxnSpPr>
          <p:nvPr/>
        </p:nvCxnSpPr>
        <p:spPr>
          <a:xfrm flipH="1">
            <a:off x="10804889" y="2423868"/>
            <a:ext cx="1386341" cy="227146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17" name="TextBox 16"/>
          <p:cNvSpPr txBox="1"/>
          <p:nvPr/>
        </p:nvSpPr>
        <p:spPr bwMode="white">
          <a:xfrm>
            <a:off x="980195" y="5269450"/>
            <a:ext cx="3023125" cy="679652"/>
          </a:xfrm>
          <a:prstGeom prst="rect">
            <a:avLst/>
          </a:prstGeom>
        </p:spPr>
        <p:txBody>
          <a:bodyPr vert="horz" wrap="none" lIns="91440" tIns="91440" rIns="91440" bIns="91440" rtlCol="0">
            <a:normAutofit/>
          </a:bodyPr>
          <a:lstStyle/>
          <a:p>
            <a:r>
              <a:rPr lang="en-US" dirty="0" smtClean="0">
                <a:solidFill>
                  <a:schemeClr val="accent1"/>
                </a:solidFill>
              </a:rPr>
              <a:t>Production environment </a:t>
            </a:r>
            <a:endParaRPr lang="en-US" dirty="0">
              <a:solidFill>
                <a:schemeClr val="accent1"/>
              </a:solidFill>
            </a:endParaRPr>
          </a:p>
        </p:txBody>
      </p:sp>
      <p:sp>
        <p:nvSpPr>
          <p:cNvPr id="19" name="TextBox 18"/>
          <p:cNvSpPr txBox="1"/>
          <p:nvPr/>
        </p:nvSpPr>
        <p:spPr bwMode="white">
          <a:xfrm>
            <a:off x="3539883" y="6718201"/>
            <a:ext cx="3023125" cy="679652"/>
          </a:xfrm>
          <a:prstGeom prst="rect">
            <a:avLst/>
          </a:prstGeom>
        </p:spPr>
        <p:txBody>
          <a:bodyPr vert="horz" wrap="none" lIns="91440" tIns="91440" rIns="91440" bIns="91440" rtlCol="0">
            <a:normAutofit/>
          </a:bodyPr>
          <a:lstStyle/>
          <a:p>
            <a:r>
              <a:rPr lang="en-US" dirty="0" smtClean="0">
                <a:solidFill>
                  <a:schemeClr val="accent1"/>
                </a:solidFill>
              </a:rPr>
              <a:t>Acceptance  environment </a:t>
            </a:r>
            <a:endParaRPr lang="en-US" dirty="0" smtClean="0">
              <a:solidFill>
                <a:schemeClr val="accent1"/>
              </a:solidFill>
            </a:endParaRPr>
          </a:p>
        </p:txBody>
      </p:sp>
      <p:cxnSp>
        <p:nvCxnSpPr>
          <p:cNvPr id="20" name="Straight Arrow Connector 19"/>
          <p:cNvCxnSpPr/>
          <p:nvPr/>
        </p:nvCxnSpPr>
        <p:spPr>
          <a:xfrm flipV="1">
            <a:off x="2599373" y="3949335"/>
            <a:ext cx="634961" cy="127013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flipV="1">
            <a:off x="2619215" y="4465328"/>
            <a:ext cx="1924726" cy="73430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p:nvPr/>
        </p:nvCxnSpPr>
        <p:spPr>
          <a:xfrm flipV="1">
            <a:off x="5728153" y="6132384"/>
            <a:ext cx="2486658" cy="68824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180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a:t>
            </a:r>
            <a:r>
              <a:rPr lang="en-US" dirty="0" smtClean="0"/>
              <a:t>environments</a:t>
            </a:r>
            <a:endParaRPr lang="en-US" dirty="0" smtClean="0"/>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71211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the production environment to specific cookbook version.</a:t>
            </a:r>
            <a:endParaRPr lang="en-US" sz="3000" dirty="0"/>
          </a:p>
          <a:p>
            <a:pPr>
              <a:spcAft>
                <a:spcPts val="1800"/>
              </a:spcAft>
            </a:pPr>
            <a:r>
              <a:rPr lang="en-US" sz="3000" dirty="0" smtClean="0"/>
              <a:t>We created an acceptance environment </a:t>
            </a:r>
            <a:r>
              <a:rPr lang="en-US" sz="3000" dirty="0"/>
              <a:t>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updated </a:t>
            </a:r>
            <a:r>
              <a:rPr lang="en-US" sz="3000" dirty="0"/>
              <a:t>the </a:t>
            </a:r>
            <a:r>
              <a:rPr lang="en-US" sz="3000" dirty="0" err="1" smtClean="0"/>
              <a:t>haproxy's</a:t>
            </a:r>
            <a:r>
              <a:rPr lang="en-US" sz="3000" dirty="0" smtClean="0"/>
              <a:t> default recipe to </a:t>
            </a:r>
            <a:r>
              <a:rPr lang="en-US" sz="3000" dirty="0"/>
              <a:t>include environment search </a:t>
            </a:r>
            <a:r>
              <a:rPr lang="en-US" sz="3000" dirty="0" smtClean="0"/>
              <a:t>criteria.</a:t>
            </a:r>
          </a:p>
          <a:p>
            <a:pPr>
              <a:spcAft>
                <a:spcPts val="1800"/>
              </a:spcAft>
            </a:pPr>
            <a:r>
              <a:rPr lang="en-US" sz="3000" dirty="0" smtClean="0"/>
              <a:t>And we changed </a:t>
            </a:r>
            <a:r>
              <a:rPr lang="en-US" sz="3000" dirty="0"/>
              <a:t>the version number in the myhaproxy 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402454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constraining cookbooks to a particular environment?</a:t>
            </a:r>
          </a:p>
          <a:p>
            <a:endParaRPr lang="en-US" dirty="0"/>
          </a:p>
          <a:p>
            <a:r>
              <a:rPr lang="en-US" dirty="0" smtClean="0"/>
              <a:t>When defining search criteria what happens when you </a:t>
            </a:r>
            <a:r>
              <a:rPr lang="en-US" b="1" dirty="0" smtClean="0"/>
              <a:t>AND</a:t>
            </a:r>
            <a:r>
              <a:rPr lang="en-US" dirty="0" smtClean="0"/>
              <a:t> in a query? </a:t>
            </a:r>
          </a:p>
          <a:p>
            <a:endParaRPr lang="en-US" dirty="0"/>
          </a:p>
          <a:p>
            <a:r>
              <a:rPr lang="en-US" dirty="0" smtClean="0"/>
              <a:t>What happens when you use an </a:t>
            </a:r>
            <a:r>
              <a:rPr lang="en-US" b="1" dirty="0" smtClean="0"/>
              <a:t>OR</a:t>
            </a:r>
            <a:r>
              <a:rPr lang="en-US" dirty="0" smtClean="0"/>
              <a:t> in a query?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96939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68822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17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Deploy </a:t>
            </a:r>
            <a:r>
              <a:rPr lang="en-US" dirty="0" smtClean="0"/>
              <a:t>Our </a:t>
            </a:r>
            <a:r>
              <a:rPr lang="en-US" dirty="0"/>
              <a:t>S</a:t>
            </a:r>
            <a:r>
              <a:rPr lang="en-US" dirty="0" smtClean="0"/>
              <a:t>ite </a:t>
            </a:r>
            <a:r>
              <a:rPr lang="en-US" dirty="0"/>
              <a:t>to </a:t>
            </a:r>
            <a:r>
              <a:rPr lang="en-US" dirty="0" smtClean="0"/>
              <a:t>Production</a:t>
            </a:r>
          </a:p>
        </p:txBody>
      </p:sp>
      <p:sp>
        <p:nvSpPr>
          <p:cNvPr id="4" name="Content Placeholder 3"/>
          <p:cNvSpPr>
            <a:spLocks noGrp="1"/>
          </p:cNvSpPr>
          <p:nvPr>
            <p:ph sz="quarter" idx="11"/>
          </p:nvPr>
        </p:nvSpPr>
        <p:spPr>
          <a:xfrm>
            <a:off x="3012273" y="3411331"/>
            <a:ext cx="11319040" cy="1528233"/>
          </a:xfrm>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101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5563"/>
            <a:ext cx="14423693" cy="4973837"/>
          </a:xfrm>
        </p:spPr>
        <p:txBody>
          <a:bodyPr/>
          <a:lstStyle/>
          <a:p>
            <a:r>
              <a:rPr lang="en-US" dirty="0" smtClean="0"/>
              <a:t>*</a:t>
            </a:r>
            <a:r>
              <a:rPr lang="en-US" dirty="0"/>
              <a:t>* ENVIRONMENT COMMANDS **</a:t>
            </a:r>
          </a:p>
          <a:p>
            <a:r>
              <a:rPr lang="en-US" dirty="0"/>
              <a:t>knife environment compare [ENVIRONMENT..] (options)</a:t>
            </a:r>
          </a:p>
          <a:p>
            <a:r>
              <a:rPr lang="en-US" dirty="0"/>
              <a:t>knife environment create ENVIRONMENT (options)</a:t>
            </a:r>
          </a:p>
          <a:p>
            <a:r>
              <a:rPr lang="en-US" dirty="0"/>
              <a:t>knife environment delete ENVIRONMENT (options)</a:t>
            </a:r>
          </a:p>
          <a:p>
            <a:r>
              <a:rPr lang="en-US" dirty="0"/>
              <a:t>knife environment edit ENVIRONMENT (options)</a:t>
            </a:r>
          </a:p>
          <a:p>
            <a:r>
              <a:rPr lang="en-US" dirty="0"/>
              <a:t>knife environment from file FILE [FILE..] (options)</a:t>
            </a:r>
          </a:p>
          <a:p>
            <a:r>
              <a:rPr lang="en-US" dirty="0" smtClean="0"/>
              <a:t>knife </a:t>
            </a:r>
            <a:r>
              <a:rPr lang="en-US" dirty="0"/>
              <a:t>environment list (options)</a:t>
            </a:r>
          </a:p>
          <a:p>
            <a:r>
              <a:rPr lang="en-US" dirty="0"/>
              <a:t>knife environment show ENVIRONMENT (options)</a:t>
            </a:r>
          </a:p>
        </p:txBody>
      </p:sp>
      <p:sp>
        <p:nvSpPr>
          <p:cNvPr id="3" name="Title 2"/>
          <p:cNvSpPr>
            <a:spLocks noGrp="1"/>
          </p:cNvSpPr>
          <p:nvPr>
            <p:ph type="title"/>
          </p:nvPr>
        </p:nvSpPr>
        <p:spPr/>
        <p:txBody>
          <a:bodyPr>
            <a:normAutofit fontScale="90000"/>
          </a:bodyPr>
          <a:lstStyle/>
          <a:p>
            <a:r>
              <a:rPr lang="en-US" dirty="0" smtClean="0"/>
              <a:t>GE: </a:t>
            </a:r>
            <a:r>
              <a:rPr lang="en-US" dirty="0"/>
              <a:t>Using </a:t>
            </a:r>
            <a:r>
              <a:rPr lang="en-US" dirty="0" smtClean="0"/>
              <a:t>'knife </a:t>
            </a:r>
            <a:r>
              <a:rPr lang="en-US" dirty="0"/>
              <a:t>environment --</a:t>
            </a:r>
            <a:r>
              <a:rPr lang="en-US" dirty="0" smtClean="0"/>
              <a:t>help'</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380651"/>
          </a:xfrm>
        </p:spPr>
        <p:txBody>
          <a:bodyPr/>
          <a:lstStyle/>
          <a:p>
            <a:r>
              <a:rPr lang="en-US" dirty="0" smtClean="0"/>
              <a:t>$ cd </a:t>
            </a:r>
            <a:r>
              <a:rPr lang="en-US" dirty="0"/>
              <a:t>~/</a:t>
            </a:r>
            <a:r>
              <a:rPr lang="en-US" dirty="0" smtClean="0"/>
              <a:t>chef-repo</a:t>
            </a:r>
          </a:p>
          <a:p>
            <a:r>
              <a:rPr lang="en-US" dirty="0" smtClean="0"/>
              <a:t>$ knife environment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32748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110750"/>
          </a:xfrm>
        </p:spPr>
        <p:txBody>
          <a:bodyPr/>
          <a:lstStyle/>
          <a:p>
            <a:r>
              <a:rPr lang="en-US" dirty="0"/>
              <a:t>_default</a:t>
            </a:r>
          </a:p>
        </p:txBody>
      </p:sp>
      <p:sp>
        <p:nvSpPr>
          <p:cNvPr id="3" name="Title 2"/>
          <p:cNvSpPr>
            <a:spLocks noGrp="1"/>
          </p:cNvSpPr>
          <p:nvPr>
            <p:ph type="title"/>
          </p:nvPr>
        </p:nvSpPr>
        <p:spPr/>
        <p:txBody>
          <a:bodyPr/>
          <a:lstStyle/>
          <a:p>
            <a:r>
              <a:rPr lang="en-US" dirty="0" smtClean="0"/>
              <a:t>GE: View List of Defined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51601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olidFill>
                  <a:schemeClr val="bg1"/>
                </a:solidFill>
              </a:rPr>
              <a:t>chef_type</a:t>
            </a:r>
            <a:r>
              <a:rPr lang="en-US" dirty="0" smtClean="0">
                <a:solidFill>
                  <a:schemeClr val="bg1"/>
                </a:solidFill>
              </a:rPr>
              <a:t>:           </a:t>
            </a:r>
            <a:r>
              <a:rPr lang="en-US" dirty="0">
                <a:solidFill>
                  <a:schemeClr val="bg1"/>
                </a:solidFill>
              </a:rPr>
              <a:t>environment</a:t>
            </a:r>
          </a:p>
          <a:p>
            <a:r>
              <a:rPr lang="en-US" dirty="0">
                <a:solidFill>
                  <a:schemeClr val="bg1"/>
                </a:solidFill>
              </a:rPr>
              <a:t>cookbook_versions:</a:t>
            </a:r>
          </a:p>
          <a:p>
            <a:r>
              <a:rPr lang="en-US" dirty="0">
                <a:solidFill>
                  <a:schemeClr val="bg1"/>
                </a:solidFill>
              </a:rPr>
              <a:t>default_attributes:</a:t>
            </a:r>
          </a:p>
          <a:p>
            <a:r>
              <a:rPr lang="en-US" dirty="0">
                <a:solidFill>
                  <a:schemeClr val="bg1"/>
                </a:solidFill>
              </a:rPr>
              <a:t>description</a:t>
            </a:r>
            <a:r>
              <a:rPr lang="en-US" dirty="0" smtClean="0">
                <a:solidFill>
                  <a:schemeClr val="bg1"/>
                </a:solidFill>
              </a:rPr>
              <a:t>:         </a:t>
            </a:r>
            <a:r>
              <a:rPr lang="en-US" dirty="0">
                <a:solidFill>
                  <a:schemeClr val="bg1"/>
                </a:solidFill>
              </a:rPr>
              <a:t>The default Chef environment</a:t>
            </a:r>
          </a:p>
          <a:p>
            <a:r>
              <a:rPr lang="en-US" dirty="0">
                <a:solidFill>
                  <a:schemeClr val="bg1"/>
                </a:solidFill>
              </a:rPr>
              <a:t>json_class</a:t>
            </a:r>
            <a:r>
              <a:rPr lang="en-US" dirty="0" smtClean="0">
                <a:solidFill>
                  <a:schemeClr val="bg1"/>
                </a:solidFill>
              </a:rPr>
              <a:t>:          Chef</a:t>
            </a:r>
            <a:r>
              <a:rPr lang="en-US" dirty="0">
                <a:solidFill>
                  <a:schemeClr val="bg1"/>
                </a:solidFill>
              </a:rPr>
              <a:t>::Environment</a:t>
            </a:r>
          </a:p>
          <a:p>
            <a:r>
              <a:rPr lang="en-US" dirty="0">
                <a:solidFill>
                  <a:schemeClr val="bg1"/>
                </a:solidFill>
              </a:rPr>
              <a:t>name</a:t>
            </a:r>
            <a:r>
              <a:rPr lang="en-US" dirty="0" smtClean="0">
                <a:solidFill>
                  <a:schemeClr val="bg1"/>
                </a:solidFill>
              </a:rPr>
              <a:t>:                _</a:t>
            </a:r>
            <a:r>
              <a:rPr lang="en-US" dirty="0">
                <a:solidFill>
                  <a:schemeClr val="bg1"/>
                </a:solidFill>
              </a:rPr>
              <a:t>default</a:t>
            </a:r>
          </a:p>
          <a:p>
            <a:r>
              <a:rPr lang="en-US" dirty="0">
                <a:solidFill>
                  <a:schemeClr val="bg1"/>
                </a:solidFill>
              </a:rPr>
              <a:t>override_attributes:</a:t>
            </a:r>
            <a:r>
              <a:rPr lang="en-US" dirty="0" smtClean="0">
                <a:solidFill>
                  <a:srgbClr val="F0F0F0"/>
                </a:solidFill>
              </a:rPr>
              <a:t>	</a:t>
            </a:r>
            <a:endParaRPr lang="en-US" dirty="0">
              <a:solidFill>
                <a:schemeClr val="accent4">
                  <a:lumMod val="75000"/>
                </a:schemeClr>
              </a:solidFill>
            </a:endParaRPr>
          </a:p>
        </p:txBody>
      </p:sp>
      <p:sp>
        <p:nvSpPr>
          <p:cNvPr id="3" name="Title 2"/>
          <p:cNvSpPr>
            <a:spLocks noGrp="1"/>
          </p:cNvSpPr>
          <p:nvPr>
            <p:ph type="title"/>
          </p:nvPr>
        </p:nvSpPr>
        <p:spPr/>
        <p:txBody>
          <a:bodyPr>
            <a:normAutofit/>
          </a:bodyPr>
          <a:lstStyle/>
          <a:p>
            <a:r>
              <a:rPr lang="en-US" dirty="0"/>
              <a:t>GE: </a:t>
            </a:r>
            <a:r>
              <a:rPr lang="en-US" dirty="0" smtClean="0"/>
              <a:t>Viewing the _default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_default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014473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21224</TotalTime>
  <Words>5488</Words>
  <Application>Microsoft Macintosh PowerPoint</Application>
  <PresentationFormat>Custom</PresentationFormat>
  <Paragraphs>704</Paragraphs>
  <Slides>56</Slides>
  <Notes>50</Notes>
  <HiddenSlides>6</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ChefDk3.2Template</vt:lpstr>
      <vt:lpstr>Environments</vt:lpstr>
      <vt:lpstr>Objectives</vt:lpstr>
      <vt:lpstr>Keeping Your Infrastructure Current</vt:lpstr>
      <vt:lpstr>Environments</vt:lpstr>
      <vt:lpstr>Environments</vt:lpstr>
      <vt:lpstr>GE: Production</vt:lpstr>
      <vt:lpstr>GE: Using 'knife environment --help' </vt:lpstr>
      <vt:lpstr>GE: View List of Defined Environments</vt:lpstr>
      <vt:lpstr>GE: Viewing the _default Environment</vt:lpstr>
      <vt:lpstr>GE: Searching All of Our Nodes</vt:lpstr>
      <vt:lpstr>GE: Create an environments Directory</vt:lpstr>
      <vt:lpstr>GE: Create the production.rb</vt:lpstr>
      <vt:lpstr>GE: Upload the production.rb File</vt:lpstr>
      <vt:lpstr>GE: View the Production Environment</vt:lpstr>
      <vt:lpstr>GE: Using 'knife environment node set'</vt:lpstr>
      <vt:lpstr>GE: Viewing node1's Attributes</vt:lpstr>
      <vt:lpstr>Lab: Set More Nodes to Production</vt:lpstr>
      <vt:lpstr>Lab: Set node2's Environment to Production </vt:lpstr>
      <vt:lpstr>Lab: Verify nodes are in Production Environment </vt:lpstr>
      <vt:lpstr>Lab: Converge All Web Nodes</vt:lpstr>
      <vt:lpstr>Production</vt:lpstr>
      <vt:lpstr>Acceptance Environment</vt:lpstr>
      <vt:lpstr>Lab: Acceptance Environment</vt:lpstr>
      <vt:lpstr>GE: Bump the cookbook version number</vt:lpstr>
      <vt:lpstr>Lab: Update index.html.erb</vt:lpstr>
      <vt:lpstr>Lab: Upload the Cookbook</vt:lpstr>
      <vt:lpstr>Lab: Acceptance Environment</vt:lpstr>
      <vt:lpstr>Lab: Create a New Environment File </vt:lpstr>
      <vt:lpstr>Lab: Upload the .rb File</vt:lpstr>
      <vt:lpstr>Lab: Verify that the Environment was Set </vt:lpstr>
      <vt:lpstr>Lab: Verify the Contents of the Environment</vt:lpstr>
      <vt:lpstr>Lab: Acceptance Environment</vt:lpstr>
      <vt:lpstr>Lab: Bootstrap a new node into the Acceptance Environment</vt:lpstr>
      <vt:lpstr>Lab: Verify that the Environment Was Set </vt:lpstr>
      <vt:lpstr>Lab: Acceptance Environment</vt:lpstr>
      <vt:lpstr>Lab: Update Load balancing pool</vt:lpstr>
      <vt:lpstr>PowerPoint Presentation</vt:lpstr>
      <vt:lpstr>Lab: Acceptance Environment</vt:lpstr>
      <vt:lpstr>Separating Environments</vt:lpstr>
      <vt:lpstr>PowerPoint Presentation</vt:lpstr>
      <vt:lpstr>Separating Environments</vt:lpstr>
      <vt:lpstr>Expected Situation</vt:lpstr>
      <vt:lpstr>Balancing Nodes</vt:lpstr>
      <vt:lpstr>Search Criteria</vt:lpstr>
      <vt:lpstr>Search Criteria</vt:lpstr>
      <vt:lpstr>GE: Modify the myhaproxy default.rb </vt:lpstr>
      <vt:lpstr>GE: Version the haproxy metadata.rb</vt:lpstr>
      <vt:lpstr>GE: Run 'berks install'</vt:lpstr>
      <vt:lpstr>GE: Upload HAProxy Cookbook</vt:lpstr>
      <vt:lpstr>GE: Run chef-client on all nodes</vt:lpstr>
      <vt:lpstr>PowerPoint Presentation</vt:lpstr>
      <vt:lpstr>GE: Separate Environments</vt:lpstr>
      <vt:lpstr>A Brief Recap</vt:lpstr>
      <vt:lpstr>Discussion</vt:lpstr>
      <vt:lpstr>Q&amp;A</vt:lpstr>
      <vt:lpstr>PowerPoint Presentation</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John Fitzpatrick</cp:lastModifiedBy>
  <cp:revision>2196</cp:revision>
  <cp:lastPrinted>2015-02-07T23:49:10Z</cp:lastPrinted>
  <dcterms:created xsi:type="dcterms:W3CDTF">2012-09-13T17:36:07Z</dcterms:created>
  <dcterms:modified xsi:type="dcterms:W3CDTF">2016-01-13T16:28:46Z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